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0" r:id="rId1"/>
  </p:sldMasterIdLst>
  <p:notesMasterIdLst>
    <p:notesMasterId r:id="rId22"/>
  </p:notesMasterIdLst>
  <p:sldIdLst>
    <p:sldId id="256" r:id="rId2"/>
    <p:sldId id="271" r:id="rId3"/>
    <p:sldId id="272" r:id="rId4"/>
    <p:sldId id="258" r:id="rId5"/>
    <p:sldId id="273" r:id="rId6"/>
    <p:sldId id="257" r:id="rId7"/>
    <p:sldId id="260" r:id="rId8"/>
    <p:sldId id="259" r:id="rId9"/>
    <p:sldId id="261" r:id="rId10"/>
    <p:sldId id="262" r:id="rId11"/>
    <p:sldId id="274" r:id="rId12"/>
    <p:sldId id="275" r:id="rId13"/>
    <p:sldId id="276" r:id="rId14"/>
    <p:sldId id="277" r:id="rId15"/>
    <p:sldId id="278" r:id="rId16"/>
    <p:sldId id="279" r:id="rId17"/>
    <p:sldId id="280" r:id="rId18"/>
    <p:sldId id="281" r:id="rId19"/>
    <p:sldId id="282" r:id="rId20"/>
    <p:sldId id="283"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317" autoAdjust="0"/>
  </p:normalViewPr>
  <p:slideViewPr>
    <p:cSldViewPr snapToGrid="0" snapToObjects="1">
      <p:cViewPr varScale="1">
        <p:scale>
          <a:sx n="73" d="100"/>
          <a:sy n="73" d="100"/>
        </p:scale>
        <p:origin x="-1800" y="-102"/>
      </p:cViewPr>
      <p:guideLst>
        <p:guide orient="horz" pos="2160"/>
        <p:guide pos="2888"/>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0.wmf"/><Relationship Id="rId1" Type="http://schemas.openxmlformats.org/officeDocument/2006/relationships/image" Target="../media/image9.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image" Target="../media/image15.wmf"/><Relationship Id="rId1" Type="http://schemas.openxmlformats.org/officeDocument/2006/relationships/image" Target="../media/image14.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9.wmf"/></Relationships>
</file>

<file path=ppt/media/image1.jpeg>
</file>

<file path=ppt/media/image10.wmf>
</file>

<file path=ppt/media/image14.wmf>
</file>

<file path=ppt/media/image15.wmf>
</file>

<file path=ppt/media/image16.wmf>
</file>

<file path=ppt/media/image17.jpeg>
</file>

<file path=ppt/media/image19.wmf>
</file>

<file path=ppt/media/image2.jpeg>
</file>

<file path=ppt/media/image3.png>
</file>

<file path=ppt/media/image4.png>
</file>

<file path=ppt/media/image5.png>
</file>

<file path=ppt/media/image6.png>
</file>

<file path=ppt/media/image7.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B926BC7-B55A-EC42-985B-2D0944685A0C}" type="datetimeFigureOut">
              <a:rPr kumimoji="1" lang="zh-CN" altLang="en-US" smtClean="0"/>
              <a:t>2013/3/22</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CC539D2-B9E8-3940-945C-D28C801A778C}" type="slidenum">
              <a:rPr kumimoji="1" lang="zh-CN" altLang="en-US" smtClean="0"/>
              <a:t>‹#›</a:t>
            </a:fld>
            <a:endParaRPr kumimoji="1" lang="zh-CN" altLang="en-US"/>
          </a:p>
        </p:txBody>
      </p:sp>
    </p:spTree>
    <p:extLst>
      <p:ext uri="{BB962C8B-B14F-4D97-AF65-F5344CB8AC3E}">
        <p14:creationId xmlns:p14="http://schemas.microsoft.com/office/powerpoint/2010/main" val="94862999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Hi,</a:t>
            </a:r>
            <a:r>
              <a:rPr kumimoji="1" lang="en-US" altLang="zh-CN" baseline="0" dirty="0" smtClean="0"/>
              <a:t> everyone! The topic of our project is indoor locating and tracking. my name is Kun Wang and my partner’s name is </a:t>
            </a:r>
            <a:r>
              <a:rPr kumimoji="1" lang="en-US" altLang="zh-CN" baseline="0" dirty="0" err="1" smtClean="0"/>
              <a:t>Wenhao</a:t>
            </a:r>
            <a:r>
              <a:rPr kumimoji="1" lang="en-US" altLang="zh-CN" baseline="0" dirty="0" smtClean="0"/>
              <a:t> Wu.</a:t>
            </a:r>
            <a:endParaRPr kumimoji="1" lang="zh-CN" altLang="en-US" dirty="0"/>
          </a:p>
        </p:txBody>
      </p:sp>
      <p:sp>
        <p:nvSpPr>
          <p:cNvPr id="4" name="幻灯片编号占位符 3"/>
          <p:cNvSpPr>
            <a:spLocks noGrp="1"/>
          </p:cNvSpPr>
          <p:nvPr>
            <p:ph type="sldNum" sz="quarter" idx="10"/>
          </p:nvPr>
        </p:nvSpPr>
        <p:spPr/>
        <p:txBody>
          <a:bodyPr/>
          <a:lstStyle/>
          <a:p>
            <a:fld id="{ECC539D2-B9E8-3940-945C-D28C801A778C}" type="slidenum">
              <a:rPr kumimoji="1" lang="zh-CN" altLang="en-US" smtClean="0"/>
              <a:t>1</a:t>
            </a:fld>
            <a:endParaRPr kumimoji="1" lang="zh-CN" altLang="en-US"/>
          </a:p>
        </p:txBody>
      </p:sp>
    </p:spTree>
    <p:extLst>
      <p:ext uri="{BB962C8B-B14F-4D97-AF65-F5344CB8AC3E}">
        <p14:creationId xmlns:p14="http://schemas.microsoft.com/office/powerpoint/2010/main" val="682832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Now let me explain</a:t>
            </a:r>
            <a:r>
              <a:rPr kumimoji="1" lang="en-US" altLang="zh-CN" baseline="0" dirty="0" smtClean="0"/>
              <a:t> how the Viterbi-like Algorithm works. </a:t>
            </a:r>
            <a:r>
              <a:rPr lang="en-US" altLang="zh-CN" sz="1200" kern="1200" dirty="0" smtClean="0">
                <a:solidFill>
                  <a:schemeClr val="tx1"/>
                </a:solidFill>
                <a:effectLst/>
                <a:latin typeface="+mn-lt"/>
                <a:ea typeface="+mn-ea"/>
                <a:cs typeface="+mn-cs"/>
              </a:rPr>
              <a:t>Each time a signal strength tuple is obtained by the mobile</a:t>
            </a:r>
            <a:r>
              <a:rPr lang="en-US" altLang="zh-CN" sz="1200" kern="1200" baseline="0" dirty="0" smtClean="0">
                <a:solidFill>
                  <a:schemeClr val="tx1"/>
                </a:solidFill>
                <a:effectLst/>
                <a:latin typeface="+mn-lt"/>
                <a:ea typeface="+mn-ea"/>
                <a:cs typeface="+mn-cs"/>
              </a:rPr>
              <a:t> user, we then use the</a:t>
            </a:r>
            <a:r>
              <a:rPr lang="en-US" altLang="zh-CN" sz="1200" kern="1200" dirty="0" smtClean="0">
                <a:solidFill>
                  <a:schemeClr val="tx1"/>
                </a:solidFill>
                <a:effectLst/>
                <a:latin typeface="+mn-lt"/>
                <a:ea typeface="+mn-ea"/>
                <a:cs typeface="+mn-cs"/>
              </a:rPr>
              <a:t> NNSS to determine the </a:t>
            </a:r>
            <a:r>
              <a:rPr lang="en-US" altLang="zh-CN" sz="1200" i="1" kern="1200" dirty="0" smtClean="0">
                <a:solidFill>
                  <a:schemeClr val="tx1"/>
                </a:solidFill>
                <a:effectLst/>
                <a:latin typeface="+mn-lt"/>
                <a:ea typeface="+mn-ea"/>
                <a:cs typeface="+mn-cs"/>
              </a:rPr>
              <a:t>k </a:t>
            </a:r>
            <a:r>
              <a:rPr lang="en-US" altLang="zh-CN" sz="1200" kern="1200" dirty="0" smtClean="0">
                <a:solidFill>
                  <a:schemeClr val="tx1"/>
                </a:solidFill>
                <a:effectLst/>
                <a:latin typeface="+mn-lt"/>
                <a:ea typeface="+mn-ea"/>
                <a:cs typeface="+mn-cs"/>
              </a:rPr>
              <a:t>nearest neighbors in signal space.</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 history of depth </a:t>
            </a:r>
            <a:r>
              <a:rPr lang="en-US" altLang="zh-CN" sz="1200" i="1" kern="1200" dirty="0" smtClean="0">
                <a:solidFill>
                  <a:schemeClr val="tx1"/>
                </a:solidFill>
                <a:effectLst/>
                <a:latin typeface="+mn-lt"/>
                <a:ea typeface="+mn-ea"/>
                <a:cs typeface="+mn-cs"/>
              </a:rPr>
              <a:t>h </a:t>
            </a:r>
            <a:r>
              <a:rPr lang="en-US" altLang="zh-CN" sz="1200" kern="1200" dirty="0" smtClean="0">
                <a:solidFill>
                  <a:schemeClr val="tx1"/>
                </a:solidFill>
                <a:effectLst/>
                <a:latin typeface="+mn-lt"/>
                <a:ea typeface="+mn-ea"/>
                <a:cs typeface="+mn-cs"/>
              </a:rPr>
              <a:t>of suc</a:t>
            </a:r>
            <a:r>
              <a:rPr lang="en-US" altLang="zh-CN" sz="1200" kern="1200" baseline="0" dirty="0" smtClean="0">
                <a:solidFill>
                  <a:schemeClr val="tx1"/>
                </a:solidFill>
                <a:effectLst/>
                <a:latin typeface="+mn-lt"/>
                <a:ea typeface="+mn-ea"/>
                <a:cs typeface="+mn-cs"/>
              </a:rPr>
              <a:t>h information</a:t>
            </a:r>
            <a:r>
              <a:rPr lang="en-US" altLang="zh-CN" sz="1200" kern="1200" dirty="0" smtClean="0">
                <a:solidFill>
                  <a:schemeClr val="tx1"/>
                </a:solidFill>
                <a:effectLst/>
                <a:latin typeface="+mn-lt"/>
                <a:ea typeface="+mn-ea"/>
                <a:cs typeface="+mn-cs"/>
              </a:rPr>
              <a:t> is maintained. We</a:t>
            </a:r>
            <a:r>
              <a:rPr lang="en-US" altLang="zh-CN" sz="1200" kern="1200" baseline="0" dirty="0" smtClean="0">
                <a:solidFill>
                  <a:schemeClr val="tx1"/>
                </a:solidFill>
                <a:effectLst/>
                <a:latin typeface="+mn-lt"/>
                <a:ea typeface="+mn-ea"/>
                <a:cs typeface="+mn-cs"/>
              </a:rPr>
              <a:t> can see it in this figure. </a:t>
            </a:r>
            <a:r>
              <a:rPr lang="en-US" altLang="zh-CN" sz="1200" kern="1200" dirty="0" smtClean="0">
                <a:solidFill>
                  <a:schemeClr val="tx1"/>
                </a:solidFill>
                <a:effectLst/>
                <a:latin typeface="+mn-lt"/>
                <a:ea typeface="+mn-ea"/>
                <a:cs typeface="+mn-cs"/>
              </a:rPr>
              <a:t>Each edge is assigned a weight to model the likelihood of the user transitioning. We use a very simple metric  the Euclidean distance between the two physical locations  as the weight. The larger the weight is, the less likely is the transition. It also implies that there is a lag of </a:t>
            </a:r>
            <a:r>
              <a:rPr lang="en-US" altLang="zh-CN" sz="1200" i="1" kern="1200" dirty="0" smtClean="0">
                <a:solidFill>
                  <a:schemeClr val="tx1"/>
                </a:solidFill>
                <a:effectLst/>
                <a:latin typeface="+mn-lt"/>
                <a:ea typeface="+mn-ea"/>
                <a:cs typeface="+mn-cs"/>
              </a:rPr>
              <a:t>h</a:t>
            </a:r>
            <a:r>
              <a:rPr lang="en-US" altLang="zh-CN" sz="1200" kern="1200" dirty="0" smtClean="0">
                <a:solidFill>
                  <a:schemeClr val="tx1"/>
                </a:solidFill>
                <a:effectLst/>
                <a:latin typeface="+mn-lt"/>
                <a:ea typeface="+mn-ea"/>
                <a:cs typeface="+mn-cs"/>
              </a:rPr>
              <a:t> samples between</a:t>
            </a:r>
            <a:r>
              <a:rPr lang="en-US" altLang="zh-CN" sz="1200" kern="1200" baseline="0" dirty="0" smtClean="0">
                <a:solidFill>
                  <a:schemeClr val="tx1"/>
                </a:solidFill>
                <a:effectLst/>
                <a:latin typeface="+mn-lt"/>
                <a:ea typeface="+mn-ea"/>
                <a:cs typeface="+mn-cs"/>
              </a:rPr>
              <a:t> the user’s real location and the guess. If the sample is fast enough, we can neglect this effect.</a:t>
            </a:r>
            <a:endParaRPr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ECC539D2-B9E8-3940-945C-D28C801A778C}" type="slidenum">
              <a:rPr kumimoji="1" lang="zh-CN" altLang="en-US" smtClean="0"/>
              <a:t>10</a:t>
            </a:fld>
            <a:endParaRPr kumimoji="1" lang="zh-CN" altLang="en-US"/>
          </a:p>
        </p:txBody>
      </p:sp>
    </p:spTree>
    <p:extLst>
      <p:ext uri="{BB962C8B-B14F-4D97-AF65-F5344CB8AC3E}">
        <p14:creationId xmlns:p14="http://schemas.microsoft.com/office/powerpoint/2010/main" val="28546704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ECC539D2-B9E8-3940-945C-D28C801A778C}" type="slidenum">
              <a:rPr kumimoji="1" lang="zh-CN" altLang="en-US" smtClean="0"/>
              <a:t>11</a:t>
            </a:fld>
            <a:endParaRPr kumimoji="1" lang="zh-CN" altLang="en-US"/>
          </a:p>
        </p:txBody>
      </p:sp>
    </p:spTree>
    <p:extLst>
      <p:ext uri="{BB962C8B-B14F-4D97-AF65-F5344CB8AC3E}">
        <p14:creationId xmlns:p14="http://schemas.microsoft.com/office/powerpoint/2010/main" val="15708123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The</a:t>
            </a:r>
            <a:r>
              <a:rPr lang="en-US" altLang="zh-CN" baseline="0" dirty="0" smtClean="0"/>
              <a:t> shortcomings of the basic RADAR algorithm is that it doesn’t consider the walking speed variance and it doesn’t make use of the floor plan information. Therefore we proposed a Hidden Markov Model based localization and tracking algorithm. In this algorithm, we make use of the walking speed information, which can be acquired from the inertial sensors embedded on modern mobile devices. We also take advantage of the fact that the user cannot walk through walls.</a:t>
            </a:r>
            <a:endParaRPr lang="zh-CN" altLang="en-US" dirty="0"/>
          </a:p>
        </p:txBody>
      </p:sp>
      <p:sp>
        <p:nvSpPr>
          <p:cNvPr id="4" name="Slide Number Placeholder 3"/>
          <p:cNvSpPr>
            <a:spLocks noGrp="1"/>
          </p:cNvSpPr>
          <p:nvPr>
            <p:ph type="sldNum" sz="quarter" idx="10"/>
          </p:nvPr>
        </p:nvSpPr>
        <p:spPr/>
        <p:txBody>
          <a:bodyPr/>
          <a:lstStyle/>
          <a:p>
            <a:fld id="{ECC539D2-B9E8-3940-945C-D28C801A778C}" type="slidenum">
              <a:rPr kumimoji="1" lang="zh-CN" altLang="en-US" smtClean="0"/>
              <a:t>12</a:t>
            </a:fld>
            <a:endParaRPr kumimoji="1" lang="zh-CN" altLang="en-US"/>
          </a:p>
        </p:txBody>
      </p:sp>
    </p:spTree>
    <p:extLst>
      <p:ext uri="{BB962C8B-B14F-4D97-AF65-F5344CB8AC3E}">
        <p14:creationId xmlns:p14="http://schemas.microsoft.com/office/powerpoint/2010/main" val="39280356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We</a:t>
            </a:r>
            <a:r>
              <a:rPr lang="en-US" altLang="zh-CN" baseline="0" dirty="0" smtClean="0"/>
              <a:t> model the received signal strength index as Gaussian distributed. </a:t>
            </a:r>
            <a:r>
              <a:rPr lang="en-US" altLang="zh-CN" baseline="0" dirty="0" err="1" smtClean="0"/>
              <a:t>M_i</a:t>
            </a:r>
            <a:r>
              <a:rPr lang="en-US" altLang="zh-CN" baseline="0" dirty="0" smtClean="0"/>
              <a:t> and </a:t>
            </a:r>
            <a:r>
              <a:rPr lang="en-US" altLang="zh-CN" baseline="0" dirty="0" err="1" smtClean="0"/>
              <a:t>K_i</a:t>
            </a:r>
            <a:r>
              <a:rPr lang="en-US" altLang="zh-CN" baseline="0" dirty="0" smtClean="0"/>
              <a:t> are the RSSI mean and covariance at measurement position </a:t>
            </a:r>
            <a:r>
              <a:rPr lang="en-US" altLang="zh-CN" baseline="0" dirty="0" err="1" smtClean="0"/>
              <a:t>i</a:t>
            </a:r>
            <a:r>
              <a:rPr lang="en-US" altLang="zh-CN" baseline="0" dirty="0" smtClean="0"/>
              <a:t> respectively.</a:t>
            </a:r>
          </a:p>
          <a:p>
            <a:r>
              <a:rPr lang="en-US" altLang="zh-CN" baseline="0" dirty="0" smtClean="0"/>
              <a:t>Then we model the users walking pattern as a non-stationary </a:t>
            </a:r>
            <a:r>
              <a:rPr lang="en-US" altLang="zh-CN" baseline="0" dirty="0" err="1" smtClean="0"/>
              <a:t>Hiddden</a:t>
            </a:r>
            <a:r>
              <a:rPr lang="en-US" altLang="zh-CN" baseline="0" dirty="0" smtClean="0"/>
              <a:t> Markov process. The transition probability from position </a:t>
            </a:r>
            <a:r>
              <a:rPr lang="en-US" altLang="zh-CN" baseline="0" dirty="0" err="1" smtClean="0"/>
              <a:t>i</a:t>
            </a:r>
            <a:r>
              <a:rPr lang="en-US" altLang="zh-CN" baseline="0" dirty="0" smtClean="0"/>
              <a:t> to position j is proportional to this equation, which is determined by the walking distance between position </a:t>
            </a:r>
            <a:r>
              <a:rPr lang="en-US" altLang="zh-CN" baseline="0" dirty="0" err="1" smtClean="0"/>
              <a:t>i</a:t>
            </a:r>
            <a:r>
              <a:rPr lang="en-US" altLang="zh-CN" baseline="0" dirty="0" smtClean="0"/>
              <a:t> and j and the walking speed. If that distance matches the user’s speed pretty well, then the transition probability is large and vice versa.</a:t>
            </a:r>
            <a:endParaRPr lang="zh-CN" altLang="en-US" dirty="0"/>
          </a:p>
        </p:txBody>
      </p:sp>
      <p:sp>
        <p:nvSpPr>
          <p:cNvPr id="4" name="Slide Number Placeholder 3"/>
          <p:cNvSpPr>
            <a:spLocks noGrp="1"/>
          </p:cNvSpPr>
          <p:nvPr>
            <p:ph type="sldNum" sz="quarter" idx="10"/>
          </p:nvPr>
        </p:nvSpPr>
        <p:spPr/>
        <p:txBody>
          <a:bodyPr/>
          <a:lstStyle/>
          <a:p>
            <a:fld id="{ECC539D2-B9E8-3940-945C-D28C801A778C}" type="slidenum">
              <a:rPr kumimoji="1" lang="zh-CN" altLang="en-US" smtClean="0"/>
              <a:t>13</a:t>
            </a:fld>
            <a:endParaRPr kumimoji="1" lang="zh-CN" altLang="en-US"/>
          </a:p>
        </p:txBody>
      </p:sp>
    </p:spTree>
    <p:extLst>
      <p:ext uri="{BB962C8B-B14F-4D97-AF65-F5344CB8AC3E}">
        <p14:creationId xmlns:p14="http://schemas.microsoft.com/office/powerpoint/2010/main" val="6388010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This</a:t>
            </a:r>
            <a:r>
              <a:rPr lang="en-US" altLang="zh-CN" baseline="0" dirty="0" smtClean="0"/>
              <a:t> is what the transition probability looks like. Suppose there is no wall on the plane. When the speed is 0, it is highly likely that the user will stay he is. When the speed is 1 meter per second, it is likely that the user will walk to somewhere 2 meters away from where he is in 2 seconds. And when the speed is 2 meter per second, it is pretty much the same thing.</a:t>
            </a:r>
            <a:endParaRPr lang="zh-CN" altLang="en-US" dirty="0"/>
          </a:p>
        </p:txBody>
      </p:sp>
      <p:sp>
        <p:nvSpPr>
          <p:cNvPr id="4" name="Slide Number Placeholder 3"/>
          <p:cNvSpPr>
            <a:spLocks noGrp="1"/>
          </p:cNvSpPr>
          <p:nvPr>
            <p:ph type="sldNum" sz="quarter" idx="10"/>
          </p:nvPr>
        </p:nvSpPr>
        <p:spPr/>
        <p:txBody>
          <a:bodyPr/>
          <a:lstStyle/>
          <a:p>
            <a:fld id="{ECC539D2-B9E8-3940-945C-D28C801A778C}" type="slidenum">
              <a:rPr kumimoji="1" lang="zh-CN" altLang="en-US" smtClean="0"/>
              <a:t>14</a:t>
            </a:fld>
            <a:endParaRPr kumimoji="1" lang="zh-CN" altLang="en-US"/>
          </a:p>
        </p:txBody>
      </p:sp>
    </p:spTree>
    <p:extLst>
      <p:ext uri="{BB962C8B-B14F-4D97-AF65-F5344CB8AC3E}">
        <p14:creationId xmlns:p14="http://schemas.microsoft.com/office/powerpoint/2010/main" val="9842631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One of the classical way to solve</a:t>
            </a:r>
            <a:r>
              <a:rPr lang="en-US" altLang="zh-CN" baseline="0" dirty="0" smtClean="0"/>
              <a:t> this hidden Markov model is the Viterbi algorithm. However, the computation complexity is proportional to the square of the number of measurement positions on the floor plan. In order to reduce the complexity, similar to the RADAR algorithm, we find the k nearest measurement positions by comparing the observed RSSI with the mean RSSI at each position, and then use the Viterbi algorithm to solve this reduced problem. Now the transition likelihood depends on </a:t>
            </a:r>
            <a:r>
              <a:rPr lang="en-US" altLang="zh-CN" baseline="0" dirty="0" err="1" smtClean="0"/>
              <a:t>blahblahblah</a:t>
            </a:r>
            <a:r>
              <a:rPr lang="en-US" altLang="zh-CN" baseline="0" dirty="0" smtClean="0"/>
              <a:t>.</a:t>
            </a:r>
            <a:endParaRPr lang="zh-CN" altLang="en-US" dirty="0"/>
          </a:p>
        </p:txBody>
      </p:sp>
      <p:sp>
        <p:nvSpPr>
          <p:cNvPr id="4" name="Slide Number Placeholder 3"/>
          <p:cNvSpPr>
            <a:spLocks noGrp="1"/>
          </p:cNvSpPr>
          <p:nvPr>
            <p:ph type="sldNum" sz="quarter" idx="10"/>
          </p:nvPr>
        </p:nvSpPr>
        <p:spPr/>
        <p:txBody>
          <a:bodyPr/>
          <a:lstStyle/>
          <a:p>
            <a:fld id="{ECC539D2-B9E8-3940-945C-D28C801A778C}" type="slidenum">
              <a:rPr kumimoji="1" lang="zh-CN" altLang="en-US" smtClean="0"/>
              <a:t>15</a:t>
            </a:fld>
            <a:endParaRPr kumimoji="1" lang="zh-CN" altLang="en-US"/>
          </a:p>
        </p:txBody>
      </p:sp>
    </p:spTree>
    <p:extLst>
      <p:ext uri="{BB962C8B-B14F-4D97-AF65-F5344CB8AC3E}">
        <p14:creationId xmlns:p14="http://schemas.microsoft.com/office/powerpoint/2010/main" val="40204400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Now</a:t>
            </a:r>
            <a:r>
              <a:rPr lang="en-US" altLang="zh-CN" baseline="0" dirty="0" smtClean="0"/>
              <a:t> we come to the simulation part. In order to simulate our algorithm based on the dataset, firstly we need to generate a path on the floor plane. In our simulation the user can walk at variable speed along this path. And one reasonable constraint is that the user cannot cross any wall.</a:t>
            </a:r>
          </a:p>
          <a:p>
            <a:endParaRPr lang="en-US" altLang="zh-CN" baseline="0" dirty="0" smtClean="0"/>
          </a:p>
          <a:p>
            <a:pPr marL="0" marR="0" lvl="2" indent="0" algn="l" defTabSz="457200" rtl="0" eaLnBrk="1" fontAlgn="auto" latinLnBrk="0" hangingPunct="1">
              <a:lnSpc>
                <a:spcPct val="100000"/>
              </a:lnSpc>
              <a:spcBef>
                <a:spcPts val="0"/>
              </a:spcBef>
              <a:spcAft>
                <a:spcPts val="0"/>
              </a:spcAft>
              <a:buClrTx/>
              <a:buSzTx/>
              <a:buFontTx/>
              <a:buNone/>
              <a:tabLst/>
              <a:defRPr/>
            </a:pPr>
            <a:r>
              <a:rPr lang="en-US" altLang="zh-CN" baseline="0" dirty="0" smtClean="0"/>
              <a:t>Secondly, we need to generate RSSI along this path.</a:t>
            </a:r>
            <a:r>
              <a:rPr kumimoji="1" lang="en-US" altLang="zh-CN" sz="2600" dirty="0" smtClean="0"/>
              <a:t> For each location along the path, we find 4 nearest measurement positions. Then for each measurement position, we randomly select a RSSI vector from around</a:t>
            </a:r>
            <a:r>
              <a:rPr kumimoji="1" lang="en-US" altLang="zh-CN" sz="2600" baseline="0" dirty="0" smtClean="0"/>
              <a:t> </a:t>
            </a:r>
            <a:r>
              <a:rPr kumimoji="1" lang="en-US" altLang="zh-CN" sz="2600" dirty="0" smtClean="0"/>
              <a:t>2000 measurements in the dataset. Then we</a:t>
            </a:r>
            <a:r>
              <a:rPr kumimoji="1" lang="en-US" altLang="zh-CN" sz="2600" baseline="0" dirty="0" smtClean="0"/>
              <a:t> generate the RSSI as the </a:t>
            </a:r>
            <a:r>
              <a:rPr lang="en-US" altLang="zh-CN" sz="1200" kern="1200" dirty="0" smtClean="0">
                <a:solidFill>
                  <a:schemeClr val="tx1"/>
                </a:solidFill>
                <a:effectLst/>
                <a:latin typeface="+mn-lt"/>
                <a:ea typeface="+mn-ea"/>
                <a:cs typeface="+mn-cs"/>
              </a:rPr>
              <a:t>weighted average of the 4 selected RSSI vectors.</a:t>
            </a:r>
            <a:r>
              <a:rPr lang="en-US" altLang="zh-CN" sz="1200" kern="1200" baseline="0" dirty="0" smtClean="0">
                <a:solidFill>
                  <a:schemeClr val="tx1"/>
                </a:solidFill>
                <a:effectLst/>
                <a:latin typeface="+mn-lt"/>
                <a:ea typeface="+mn-ea"/>
                <a:cs typeface="+mn-cs"/>
              </a:rPr>
              <a:t> The weighting factor is inverse proportional </a:t>
            </a:r>
            <a:r>
              <a:rPr lang="en-US" altLang="zh-CN" sz="1200" kern="1200" dirty="0" smtClean="0">
                <a:solidFill>
                  <a:schemeClr val="tx1"/>
                </a:solidFill>
                <a:effectLst/>
                <a:latin typeface="+mn-lt"/>
                <a:ea typeface="+mn-ea"/>
                <a:cs typeface="+mn-cs"/>
              </a:rPr>
              <a:t>to their walk distance from the location on the path.</a:t>
            </a:r>
            <a:r>
              <a:rPr kumimoji="1" lang="en-US" altLang="zh-CN" sz="2600" dirty="0" smtClean="0"/>
              <a:t> </a:t>
            </a:r>
          </a:p>
          <a:p>
            <a:pPr marL="0" marR="0" lvl="2" indent="0" algn="l" defTabSz="457200" rtl="0" eaLnBrk="1" fontAlgn="auto" latinLnBrk="0" hangingPunct="1">
              <a:lnSpc>
                <a:spcPct val="100000"/>
              </a:lnSpc>
              <a:spcBef>
                <a:spcPts val="0"/>
              </a:spcBef>
              <a:spcAft>
                <a:spcPts val="0"/>
              </a:spcAft>
              <a:buClrTx/>
              <a:buSzTx/>
              <a:buFontTx/>
              <a:buNone/>
              <a:tabLst/>
              <a:defRPr/>
            </a:pPr>
            <a:endParaRPr kumimoji="1" lang="en-US" altLang="zh-CN" sz="2600" dirty="0" smtClean="0"/>
          </a:p>
          <a:p>
            <a:endParaRPr lang="zh-CN" altLang="en-US" dirty="0"/>
          </a:p>
        </p:txBody>
      </p:sp>
      <p:sp>
        <p:nvSpPr>
          <p:cNvPr id="4" name="Slide Number Placeholder 3"/>
          <p:cNvSpPr>
            <a:spLocks noGrp="1"/>
          </p:cNvSpPr>
          <p:nvPr>
            <p:ph type="sldNum" sz="quarter" idx="10"/>
          </p:nvPr>
        </p:nvSpPr>
        <p:spPr/>
        <p:txBody>
          <a:bodyPr/>
          <a:lstStyle/>
          <a:p>
            <a:fld id="{ECC539D2-B9E8-3940-945C-D28C801A778C}" type="slidenum">
              <a:rPr kumimoji="1" lang="zh-CN" altLang="en-US" smtClean="0"/>
              <a:t>16</a:t>
            </a:fld>
            <a:endParaRPr kumimoji="1" lang="zh-CN" altLang="en-US"/>
          </a:p>
        </p:txBody>
      </p:sp>
    </p:spTree>
    <p:extLst>
      <p:ext uri="{BB962C8B-B14F-4D97-AF65-F5344CB8AC3E}">
        <p14:creationId xmlns:p14="http://schemas.microsoft.com/office/powerpoint/2010/main" val="1047703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Here</a:t>
            </a:r>
            <a:r>
              <a:rPr lang="en-US" altLang="zh-CN" baseline="0" dirty="0" smtClean="0"/>
              <a:t> is the simulation result. The red line is the actual path and the blue line is the real-time estimated path. We can see that the estimation is pretty accurate, especially in the corridor areas. We also have a GUI to demonstrate this localization and tracking algorithm in real time.</a:t>
            </a:r>
            <a:endParaRPr lang="zh-CN" altLang="en-US" dirty="0"/>
          </a:p>
        </p:txBody>
      </p:sp>
      <p:sp>
        <p:nvSpPr>
          <p:cNvPr id="4" name="Slide Number Placeholder 3"/>
          <p:cNvSpPr>
            <a:spLocks noGrp="1"/>
          </p:cNvSpPr>
          <p:nvPr>
            <p:ph type="sldNum" sz="quarter" idx="10"/>
          </p:nvPr>
        </p:nvSpPr>
        <p:spPr/>
        <p:txBody>
          <a:bodyPr/>
          <a:lstStyle/>
          <a:p>
            <a:fld id="{ECC539D2-B9E8-3940-945C-D28C801A778C}" type="slidenum">
              <a:rPr kumimoji="1" lang="zh-CN" altLang="en-US" smtClean="0"/>
              <a:t>17</a:t>
            </a:fld>
            <a:endParaRPr kumimoji="1" lang="zh-CN" altLang="en-US"/>
          </a:p>
        </p:txBody>
      </p:sp>
    </p:spTree>
    <p:extLst>
      <p:ext uri="{BB962C8B-B14F-4D97-AF65-F5344CB8AC3E}">
        <p14:creationId xmlns:p14="http://schemas.microsoft.com/office/powerpoint/2010/main" val="1923546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As</a:t>
            </a:r>
            <a:r>
              <a:rPr lang="en-US" altLang="zh-CN" baseline="0" dirty="0" smtClean="0"/>
              <a:t> we can see, the localization and tracking performance is pretty good when the user is walking between different rooms but no as good when the user is walking inside a room. Why is that? Essentially this is because the RSSI characteristics are very alike for measurement positions in a same room but different for measurement positions in different rooms. We demonstrate this with spectral graph partitioning technique.</a:t>
            </a:r>
          </a:p>
          <a:p>
            <a:endParaRPr lang="en-US" altLang="zh-CN" baseline="0" dirty="0" smtClean="0"/>
          </a:p>
          <a:p>
            <a:r>
              <a:rPr lang="en-US" altLang="zh-CN" baseline="0" dirty="0" smtClean="0"/>
              <a:t>We define how “close” the measurement position </a:t>
            </a:r>
            <a:r>
              <a:rPr lang="en-US" altLang="zh-CN" baseline="0" dirty="0" err="1" smtClean="0"/>
              <a:t>i</a:t>
            </a:r>
            <a:r>
              <a:rPr lang="en-US" altLang="zh-CN" baseline="0" dirty="0" smtClean="0"/>
              <a:t> and position j are similar to each other by </a:t>
            </a:r>
            <a:r>
              <a:rPr lang="en-US" altLang="zh-CN" baseline="0" dirty="0" err="1" smtClean="0"/>
              <a:t>w_ij</a:t>
            </a:r>
            <a:r>
              <a:rPr lang="en-US" altLang="zh-CN" baseline="0" dirty="0" smtClean="0"/>
              <a:t>. The first term depends on RSSI proximity and the second term depends on the spatial proximity. So when two measurement positions have similar mean RSSI and are close to each other, this value will be large and vice versa.</a:t>
            </a:r>
          </a:p>
          <a:p>
            <a:endParaRPr lang="zh-CN" altLang="en-US" dirty="0"/>
          </a:p>
        </p:txBody>
      </p:sp>
      <p:sp>
        <p:nvSpPr>
          <p:cNvPr id="4" name="Slide Number Placeholder 3"/>
          <p:cNvSpPr>
            <a:spLocks noGrp="1"/>
          </p:cNvSpPr>
          <p:nvPr>
            <p:ph type="sldNum" sz="quarter" idx="10"/>
          </p:nvPr>
        </p:nvSpPr>
        <p:spPr/>
        <p:txBody>
          <a:bodyPr/>
          <a:lstStyle/>
          <a:p>
            <a:fld id="{ECC539D2-B9E8-3940-945C-D28C801A778C}" type="slidenum">
              <a:rPr kumimoji="1" lang="zh-CN" altLang="en-US" smtClean="0"/>
              <a:t>18</a:t>
            </a:fld>
            <a:endParaRPr kumimoji="1" lang="zh-CN" altLang="en-US"/>
          </a:p>
        </p:txBody>
      </p:sp>
    </p:spTree>
    <p:extLst>
      <p:ext uri="{BB962C8B-B14F-4D97-AF65-F5344CB8AC3E}">
        <p14:creationId xmlns:p14="http://schemas.microsoft.com/office/powerpoint/2010/main" val="33760948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Now we show</a:t>
            </a:r>
            <a:r>
              <a:rPr lang="en-US" altLang="zh-CN" baseline="0" dirty="0" smtClean="0"/>
              <a:t> the result of the SGP algorithm, we can see that all the measurement positions are clustered into 6 groups. Each group well corresponds to a room on the floor plan. This verifies our argument that the RSSI characteristic are similar within a single room and rather different between different rooms.</a:t>
            </a:r>
            <a:endParaRPr lang="zh-CN" altLang="en-US" dirty="0"/>
          </a:p>
        </p:txBody>
      </p:sp>
      <p:sp>
        <p:nvSpPr>
          <p:cNvPr id="4" name="Slide Number Placeholder 3"/>
          <p:cNvSpPr>
            <a:spLocks noGrp="1"/>
          </p:cNvSpPr>
          <p:nvPr>
            <p:ph type="sldNum" sz="quarter" idx="10"/>
          </p:nvPr>
        </p:nvSpPr>
        <p:spPr/>
        <p:txBody>
          <a:bodyPr/>
          <a:lstStyle/>
          <a:p>
            <a:fld id="{ECC539D2-B9E8-3940-945C-D28C801A778C}" type="slidenum">
              <a:rPr kumimoji="1" lang="zh-CN" altLang="en-US" smtClean="0"/>
              <a:t>19</a:t>
            </a:fld>
            <a:endParaRPr kumimoji="1" lang="zh-CN" altLang="en-US"/>
          </a:p>
        </p:txBody>
      </p:sp>
    </p:spTree>
    <p:extLst>
      <p:ext uri="{BB962C8B-B14F-4D97-AF65-F5344CB8AC3E}">
        <p14:creationId xmlns:p14="http://schemas.microsoft.com/office/powerpoint/2010/main" val="337260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This is the outline of our presentation.</a:t>
            </a:r>
            <a:endParaRPr kumimoji="1" lang="zh-CN" altLang="en-US" dirty="0"/>
          </a:p>
        </p:txBody>
      </p:sp>
      <p:sp>
        <p:nvSpPr>
          <p:cNvPr id="4" name="幻灯片编号占位符 3"/>
          <p:cNvSpPr>
            <a:spLocks noGrp="1"/>
          </p:cNvSpPr>
          <p:nvPr>
            <p:ph type="sldNum" sz="quarter" idx="10"/>
          </p:nvPr>
        </p:nvSpPr>
        <p:spPr/>
        <p:txBody>
          <a:bodyPr/>
          <a:lstStyle/>
          <a:p>
            <a:fld id="{ECC539D2-B9E8-3940-945C-D28C801A778C}" type="slidenum">
              <a:rPr kumimoji="1" lang="zh-CN" altLang="en-US" smtClean="0"/>
              <a:t>2</a:t>
            </a:fld>
            <a:endParaRPr kumimoji="1" lang="zh-CN" altLang="en-US"/>
          </a:p>
        </p:txBody>
      </p:sp>
    </p:spTree>
    <p:extLst>
      <p:ext uri="{BB962C8B-B14F-4D97-AF65-F5344CB8AC3E}">
        <p14:creationId xmlns:p14="http://schemas.microsoft.com/office/powerpoint/2010/main" val="11198786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Thank</a:t>
            </a:r>
            <a:r>
              <a:rPr lang="en-US" altLang="zh-CN" baseline="0" dirty="0" smtClean="0"/>
              <a:t> you!</a:t>
            </a:r>
            <a:endParaRPr lang="zh-CN" altLang="en-US" dirty="0"/>
          </a:p>
        </p:txBody>
      </p:sp>
      <p:sp>
        <p:nvSpPr>
          <p:cNvPr id="4" name="Slide Number Placeholder 3"/>
          <p:cNvSpPr>
            <a:spLocks noGrp="1"/>
          </p:cNvSpPr>
          <p:nvPr>
            <p:ph type="sldNum" sz="quarter" idx="10"/>
          </p:nvPr>
        </p:nvSpPr>
        <p:spPr/>
        <p:txBody>
          <a:bodyPr/>
          <a:lstStyle/>
          <a:p>
            <a:fld id="{ECC539D2-B9E8-3940-945C-D28C801A778C}" type="slidenum">
              <a:rPr kumimoji="1" lang="zh-CN" altLang="en-US" smtClean="0"/>
              <a:t>20</a:t>
            </a:fld>
            <a:endParaRPr kumimoji="1" lang="zh-CN" altLang="en-US"/>
          </a:p>
        </p:txBody>
      </p:sp>
    </p:spTree>
    <p:extLst>
      <p:ext uri="{BB962C8B-B14F-4D97-AF65-F5344CB8AC3E}">
        <p14:creationId xmlns:p14="http://schemas.microsoft.com/office/powerpoint/2010/main" val="39235316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First,</a:t>
            </a:r>
            <a:r>
              <a:rPr kumimoji="1" lang="en-US" altLang="zh-CN" baseline="0" dirty="0" smtClean="0"/>
              <a:t> let me introduce the background knowledge.</a:t>
            </a:r>
            <a:endParaRPr kumimoji="1" lang="zh-CN" altLang="en-US" dirty="0"/>
          </a:p>
        </p:txBody>
      </p:sp>
      <p:sp>
        <p:nvSpPr>
          <p:cNvPr id="4" name="幻灯片编号占位符 3"/>
          <p:cNvSpPr>
            <a:spLocks noGrp="1"/>
          </p:cNvSpPr>
          <p:nvPr>
            <p:ph type="sldNum" sz="quarter" idx="10"/>
          </p:nvPr>
        </p:nvSpPr>
        <p:spPr/>
        <p:txBody>
          <a:bodyPr/>
          <a:lstStyle/>
          <a:p>
            <a:fld id="{ECC539D2-B9E8-3940-945C-D28C801A778C}" type="slidenum">
              <a:rPr kumimoji="1" lang="zh-CN" altLang="en-US" smtClean="0"/>
              <a:t>3</a:t>
            </a:fld>
            <a:endParaRPr kumimoji="1" lang="zh-CN" altLang="en-US"/>
          </a:p>
        </p:txBody>
      </p:sp>
    </p:spTree>
    <p:extLst>
      <p:ext uri="{BB962C8B-B14F-4D97-AF65-F5344CB8AC3E}">
        <p14:creationId xmlns:p14="http://schemas.microsoft.com/office/powerpoint/2010/main" val="2632337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baseline="0" dirty="0" smtClean="0"/>
              <a:t>Generally speaking, </a:t>
            </a:r>
            <a:r>
              <a:rPr kumimoji="1" lang="en-US" altLang="zh-CN" dirty="0" smtClean="0"/>
              <a:t>locating</a:t>
            </a:r>
            <a:r>
              <a:rPr kumimoji="1" lang="en-US" altLang="zh-CN" baseline="0" dirty="0" smtClean="0"/>
              <a:t> and tracking systems can be classified into 4 categories: the first is IR-based. However, it has high installation and maintenance cost and it performs poorly when there is direct sunlight. The second is RF-based. Our simulations are based on this type, so I will talk about it later. The third one is cellular-based; it </a:t>
            </a:r>
            <a:r>
              <a:rPr kumimoji="1" lang="en-US" altLang="zh-CN" dirty="0" smtClean="0"/>
              <a:t>measures</a:t>
            </a:r>
            <a:r>
              <a:rPr kumimoji="1" lang="en-US" altLang="zh-CN" baseline="0" dirty="0" smtClean="0"/>
              <a:t> metrics such as</a:t>
            </a:r>
            <a:r>
              <a:rPr kumimoji="1" lang="en-US" altLang="zh-CN" dirty="0" smtClean="0"/>
              <a:t> signal attenuation, time of arrival</a:t>
            </a:r>
            <a:r>
              <a:rPr kumimoji="1" lang="en-US" altLang="zh-CN" baseline="0" dirty="0" smtClean="0"/>
              <a:t> and so on</a:t>
            </a:r>
            <a:r>
              <a:rPr kumimoji="1" lang="en-US" altLang="zh-CN" dirty="0" smtClean="0"/>
              <a:t>. however,</a:t>
            </a:r>
            <a:r>
              <a:rPr kumimoji="1" lang="en-US" altLang="zh-CN" baseline="0" dirty="0" smtClean="0"/>
              <a:t> it is </a:t>
            </a:r>
            <a:r>
              <a:rPr kumimoji="1" lang="en-US" altLang="zh-CN" dirty="0" smtClean="0"/>
              <a:t>promising in outdoor environments, because of the multiple reflections</a:t>
            </a:r>
            <a:r>
              <a:rPr kumimoji="1" lang="en-US" altLang="zh-CN" baseline="0" dirty="0" smtClean="0"/>
              <a:t> in indoor environment, and also it is expensive to implement. Other systems include ultrasound, magnetic field, etc. but they are rarely used.</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ECC539D2-B9E8-3940-945C-D28C801A778C}" type="slidenum">
              <a:rPr kumimoji="1" lang="zh-CN" altLang="en-US" smtClean="0"/>
              <a:t>4</a:t>
            </a:fld>
            <a:endParaRPr kumimoji="1" lang="zh-CN" altLang="en-US"/>
          </a:p>
        </p:txBody>
      </p:sp>
    </p:spTree>
    <p:extLst>
      <p:ext uri="{BB962C8B-B14F-4D97-AF65-F5344CB8AC3E}">
        <p14:creationId xmlns:p14="http://schemas.microsoft.com/office/powerpoint/2010/main" val="576511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Now, we move on to the </a:t>
            </a:r>
            <a:r>
              <a:rPr kumimoji="1" lang="en-US" altLang="zh-CN" smtClean="0"/>
              <a:t>RADAR Algorithm.</a:t>
            </a:r>
            <a:endParaRPr kumimoji="1" lang="zh-CN" altLang="en-US"/>
          </a:p>
        </p:txBody>
      </p:sp>
      <p:sp>
        <p:nvSpPr>
          <p:cNvPr id="4" name="幻灯片编号占位符 3"/>
          <p:cNvSpPr>
            <a:spLocks noGrp="1"/>
          </p:cNvSpPr>
          <p:nvPr>
            <p:ph type="sldNum" sz="quarter" idx="10"/>
          </p:nvPr>
        </p:nvSpPr>
        <p:spPr/>
        <p:txBody>
          <a:bodyPr/>
          <a:lstStyle/>
          <a:p>
            <a:fld id="{ECC539D2-B9E8-3940-945C-D28C801A778C}" type="slidenum">
              <a:rPr kumimoji="1" lang="zh-CN" altLang="en-US" smtClean="0"/>
              <a:t>5</a:t>
            </a:fld>
            <a:endParaRPr kumimoji="1" lang="zh-CN" altLang="en-US"/>
          </a:p>
        </p:txBody>
      </p:sp>
    </p:spTree>
    <p:extLst>
      <p:ext uri="{BB962C8B-B14F-4D97-AF65-F5344CB8AC3E}">
        <p14:creationId xmlns:p14="http://schemas.microsoft.com/office/powerpoint/2010/main" val="41476060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 RADAR</a:t>
            </a:r>
            <a:r>
              <a:rPr kumimoji="1" lang="en-US" altLang="zh-CN" baseline="0" dirty="0" smtClean="0"/>
              <a:t> algorithm is RF-based. T</a:t>
            </a:r>
            <a:r>
              <a:rPr kumimoji="1" lang="en-US" altLang="zh-CN" dirty="0" smtClean="0"/>
              <a:t>here are two</a:t>
            </a:r>
            <a:r>
              <a:rPr kumimoji="1" lang="en-US" altLang="zh-CN" baseline="0" dirty="0" smtClean="0"/>
              <a:t> main advantages: first it is </a:t>
            </a:r>
            <a:r>
              <a:rPr kumimoji="1" lang="en-US" altLang="zh-CN" dirty="0" smtClean="0"/>
              <a:t>implemented purely in software</a:t>
            </a:r>
            <a:r>
              <a:rPr kumimoji="1" lang="en-US" altLang="zh-CN" baseline="0" dirty="0" smtClean="0"/>
              <a:t> and it is </a:t>
            </a:r>
            <a:r>
              <a:rPr kumimoji="1" lang="en-US" altLang="zh-CN" dirty="0" smtClean="0"/>
              <a:t>easily deployable over a standard WLAN.</a:t>
            </a:r>
          </a:p>
          <a:p>
            <a:r>
              <a:rPr kumimoji="1" lang="en-US" altLang="zh-CN" baseline="0" dirty="0" smtClean="0"/>
              <a:t> </a:t>
            </a:r>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baseline="0" dirty="0" smtClean="0"/>
              <a:t>The fundamental idea behind this algorithm is quite straightforward: </a:t>
            </a:r>
            <a:r>
              <a:rPr kumimoji="1" lang="en-US" altLang="zh-CN" dirty="0" smtClean="0"/>
              <a:t>the received</a:t>
            </a:r>
            <a:r>
              <a:rPr kumimoji="1" lang="en-US" altLang="zh-CN" baseline="0" dirty="0" smtClean="0"/>
              <a:t> signal is strongest when the receiver is close to the AP and weakest when it is far away, so the </a:t>
            </a:r>
            <a:r>
              <a:rPr kumimoji="1" lang="en-US" altLang="zh-CN" dirty="0" smtClean="0"/>
              <a:t>received signal strength is a function of the receiver’s location.</a:t>
            </a:r>
          </a:p>
          <a:p>
            <a:endParaRPr kumimoji="1" lang="en-US" altLang="zh-CN" baseline="0" dirty="0" smtClean="0"/>
          </a:p>
          <a:p>
            <a:r>
              <a:rPr kumimoji="1" lang="en-US" altLang="zh-CN" baseline="0" dirty="0" smtClean="0"/>
              <a:t>It can be verified by the radio map on the next slide.</a:t>
            </a:r>
          </a:p>
        </p:txBody>
      </p:sp>
      <p:sp>
        <p:nvSpPr>
          <p:cNvPr id="4" name="幻灯片编号占位符 3"/>
          <p:cNvSpPr>
            <a:spLocks noGrp="1"/>
          </p:cNvSpPr>
          <p:nvPr>
            <p:ph type="sldNum" sz="quarter" idx="10"/>
          </p:nvPr>
        </p:nvSpPr>
        <p:spPr/>
        <p:txBody>
          <a:bodyPr/>
          <a:lstStyle/>
          <a:p>
            <a:fld id="{ECC539D2-B9E8-3940-945C-D28C801A778C}" type="slidenum">
              <a:rPr kumimoji="1" lang="zh-CN" altLang="en-US" smtClean="0"/>
              <a:t>6</a:t>
            </a:fld>
            <a:endParaRPr kumimoji="1" lang="zh-CN" altLang="en-US"/>
          </a:p>
        </p:txBody>
      </p:sp>
    </p:spTree>
    <p:extLst>
      <p:ext uri="{BB962C8B-B14F-4D97-AF65-F5344CB8AC3E}">
        <p14:creationId xmlns:p14="http://schemas.microsoft.com/office/powerpoint/2010/main" val="37525040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This is the floor plan.</a:t>
            </a:r>
            <a:r>
              <a:rPr kumimoji="1" lang="en-US" altLang="zh-CN" baseline="0" dirty="0" smtClean="0"/>
              <a:t> those dots are where the signal strength is measured and there are five monitors on this map. </a:t>
            </a:r>
          </a:p>
          <a:p>
            <a:r>
              <a:rPr kumimoji="1" lang="en-US" altLang="zh-CN" baseline="0" dirty="0" smtClean="0"/>
              <a:t>Then we can see the signal strength level of the five monitors, which verify the fundamental idea of this algorithm.</a:t>
            </a:r>
          </a:p>
          <a:p>
            <a:endParaRPr kumimoji="1" lang="zh-CN" altLang="en-US" dirty="0"/>
          </a:p>
        </p:txBody>
      </p:sp>
      <p:sp>
        <p:nvSpPr>
          <p:cNvPr id="4" name="幻灯片编号占位符 3"/>
          <p:cNvSpPr>
            <a:spLocks noGrp="1"/>
          </p:cNvSpPr>
          <p:nvPr>
            <p:ph type="sldNum" sz="quarter" idx="10"/>
          </p:nvPr>
        </p:nvSpPr>
        <p:spPr/>
        <p:txBody>
          <a:bodyPr/>
          <a:lstStyle/>
          <a:p>
            <a:fld id="{ECC539D2-B9E8-3940-945C-D28C801A778C}" type="slidenum">
              <a:rPr kumimoji="1" lang="zh-CN" altLang="en-US" smtClean="0"/>
              <a:t>7</a:t>
            </a:fld>
            <a:endParaRPr kumimoji="1" lang="zh-CN" altLang="en-US"/>
          </a:p>
        </p:txBody>
      </p:sp>
    </p:spTree>
    <p:extLst>
      <p:ext uri="{BB962C8B-B14F-4D97-AF65-F5344CB8AC3E}">
        <p14:creationId xmlns:p14="http://schemas.microsoft.com/office/powerpoint/2010/main" val="13964387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baseline="0" dirty="0" smtClean="0"/>
              <a:t>Now, let me talk about the implementation issues. The implementation involves two steps: the first is offline phase, we use measurement devices to get the radio map. </a:t>
            </a:r>
          </a:p>
          <a:p>
            <a:r>
              <a:rPr kumimoji="1" lang="en-US" altLang="zh-CN" dirty="0" smtClean="0"/>
              <a:t>The radio map is essentially a database of locations in the building and the received signal strength from the</a:t>
            </a:r>
            <a:r>
              <a:rPr kumimoji="1" lang="en-US" altLang="zh-CN" baseline="0" dirty="0" smtClean="0"/>
              <a:t> </a:t>
            </a:r>
            <a:r>
              <a:rPr kumimoji="1" lang="en-US" altLang="zh-CN" dirty="0" smtClean="0"/>
              <a:t>APs at these locations. A</a:t>
            </a:r>
            <a:r>
              <a:rPr kumimoji="1" lang="en-US" altLang="zh-CN" baseline="0" dirty="0" smtClean="0"/>
              <a:t> typical entry looks like. x y are the coordinates on the floor. d is the direction the person is facing towards. ss1 to ss5 are received signal strength from the five APs.</a:t>
            </a:r>
          </a:p>
          <a:p>
            <a:endParaRPr kumimoji="1" lang="en-US" altLang="zh-CN"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baseline="0" dirty="0" smtClean="0"/>
              <a:t>The second phase is to locate the position of mobile user in real time. The basic algorithm is call </a:t>
            </a:r>
            <a:r>
              <a:rPr kumimoji="1" lang="en-US" altLang="zh-CN" dirty="0" smtClean="0"/>
              <a:t>nearest neighbor in signal space (NNSS).</a:t>
            </a:r>
            <a:r>
              <a:rPr kumimoji="1" lang="en-US" altLang="zh-CN" baseline="0" dirty="0" smtClean="0"/>
              <a:t> </a:t>
            </a:r>
            <a:endParaRPr kumimoji="1" lang="zh-CN" altLang="en-US" dirty="0" smtClean="0"/>
          </a:p>
          <a:p>
            <a:r>
              <a:rPr kumimoji="1" lang="en-US" altLang="zh-CN" baseline="0" dirty="0" smtClean="0"/>
              <a:t>It computes the Euclidean distance between the measured SS tuple and the SS tuple in database. Then it picks the tuple that minimizes the distance. It declares position corresponding to this tuple to be the estimated position. </a:t>
            </a:r>
          </a:p>
          <a:p>
            <a:endParaRPr kumimoji="1" lang="en-US" altLang="zh-CN" baseline="0" dirty="0" smtClean="0"/>
          </a:p>
          <a:p>
            <a:r>
              <a:rPr kumimoji="1" lang="en-US" altLang="zh-CN" baseline="0" dirty="0" smtClean="0"/>
              <a:t>A variant is NNSS-AVG. Because there are often more than one SS tuple that are close to the measured SS tuple, so there is little reason that we just pick one and discard all others. So the NNSS-AVG algorithm picks a small number of closely matched tuples and take average of their physical locations.</a:t>
            </a:r>
            <a:endParaRPr kumimoji="1" lang="zh-CN" altLang="en-US" dirty="0"/>
          </a:p>
        </p:txBody>
      </p:sp>
      <p:sp>
        <p:nvSpPr>
          <p:cNvPr id="4" name="幻灯片编号占位符 3"/>
          <p:cNvSpPr>
            <a:spLocks noGrp="1"/>
          </p:cNvSpPr>
          <p:nvPr>
            <p:ph type="sldNum" sz="quarter" idx="10"/>
          </p:nvPr>
        </p:nvSpPr>
        <p:spPr/>
        <p:txBody>
          <a:bodyPr/>
          <a:lstStyle/>
          <a:p>
            <a:fld id="{ECC539D2-B9E8-3940-945C-D28C801A778C}" type="slidenum">
              <a:rPr kumimoji="1" lang="zh-CN" altLang="en-US" smtClean="0"/>
              <a:t>8</a:t>
            </a:fld>
            <a:endParaRPr kumimoji="1" lang="zh-CN" altLang="en-US"/>
          </a:p>
        </p:txBody>
      </p:sp>
    </p:spTree>
    <p:extLst>
      <p:ext uri="{BB962C8B-B14F-4D97-AF65-F5344CB8AC3E}">
        <p14:creationId xmlns:p14="http://schemas.microsoft.com/office/powerpoint/2010/main" val="2289916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However, NNSS and</a:t>
            </a:r>
            <a:r>
              <a:rPr kumimoji="1" lang="en-US" altLang="zh-CN" baseline="0" dirty="0" smtClean="0"/>
              <a:t> NNSS-AVG are mainly for static locating. </a:t>
            </a:r>
            <a:r>
              <a:rPr kumimoji="1" lang="en-US" altLang="zh-CN" dirty="0" smtClean="0"/>
              <a:t>When used for tracking, their</a:t>
            </a:r>
            <a:r>
              <a:rPr kumimoji="1" lang="en-US" altLang="zh-CN" baseline="0" dirty="0" smtClean="0"/>
              <a:t> performance is not good because they</a:t>
            </a:r>
            <a:r>
              <a:rPr kumimoji="1" lang="en-US" altLang="zh-CN" dirty="0" smtClean="0"/>
              <a:t> don’t consider information from the past.</a:t>
            </a:r>
          </a:p>
          <a:p>
            <a:pPr marL="0" marR="0" indent="0" algn="l" defTabSz="457200" rtl="0" eaLnBrk="1" fontAlgn="auto" latinLnBrk="0" hangingPunct="1">
              <a:lnSpc>
                <a:spcPct val="100000"/>
              </a:lnSpc>
              <a:spcBef>
                <a:spcPts val="0"/>
              </a:spcBef>
              <a:spcAft>
                <a:spcPts val="0"/>
              </a:spcAft>
              <a:buClrTx/>
              <a:buSzTx/>
              <a:buFontTx/>
              <a:buNone/>
              <a:tabLst/>
              <a:defRPr/>
            </a:pPr>
            <a:r>
              <a:rPr kumimoji="1" lang="en-US" altLang="zh-CN" dirty="0" smtClean="0"/>
              <a:t>When tracking the user, we use a Viterbi-like Algorithm.</a:t>
            </a:r>
            <a:r>
              <a:rPr kumimoji="1" lang="en-US" altLang="zh-CN" baseline="0" dirty="0" smtClean="0"/>
              <a:t> The intuition is that a</a:t>
            </a:r>
            <a:r>
              <a:rPr kumimoji="1" lang="en-US" altLang="zh-CN" dirty="0" smtClean="0"/>
              <a:t> mobile user cannot “jump” over a large distance in a short time.</a:t>
            </a:r>
            <a:r>
              <a:rPr kumimoji="1" lang="en-US" altLang="zh-CN" baseline="0" dirty="0" smtClean="0"/>
              <a:t> That is to say, it imposes </a:t>
            </a:r>
            <a:r>
              <a:rPr kumimoji="1" lang="en-US" altLang="zh-CN" dirty="0" smtClean="0"/>
              <a:t>physical contiguity constraint</a:t>
            </a:r>
            <a:r>
              <a:rPr kumimoji="1" lang="en-US" altLang="zh-CN" baseline="0" dirty="0" smtClean="0"/>
              <a:t> on the mobile user.</a:t>
            </a:r>
            <a:endParaRPr kumimoji="1" lang="en-US" altLang="zh-CN" dirty="0" smtClean="0"/>
          </a:p>
        </p:txBody>
      </p:sp>
      <p:sp>
        <p:nvSpPr>
          <p:cNvPr id="4" name="幻灯片编号占位符 3"/>
          <p:cNvSpPr>
            <a:spLocks noGrp="1"/>
          </p:cNvSpPr>
          <p:nvPr>
            <p:ph type="sldNum" sz="quarter" idx="10"/>
          </p:nvPr>
        </p:nvSpPr>
        <p:spPr/>
        <p:txBody>
          <a:bodyPr/>
          <a:lstStyle/>
          <a:p>
            <a:fld id="{ECC539D2-B9E8-3940-945C-D28C801A778C}" type="slidenum">
              <a:rPr kumimoji="1" lang="zh-CN" altLang="en-US" smtClean="0"/>
              <a:t>9</a:t>
            </a:fld>
            <a:endParaRPr kumimoji="1" lang="zh-CN" altLang="en-US"/>
          </a:p>
        </p:txBody>
      </p:sp>
    </p:spTree>
    <p:extLst>
      <p:ext uri="{BB962C8B-B14F-4D97-AF65-F5344CB8AC3E}">
        <p14:creationId xmlns:p14="http://schemas.microsoft.com/office/powerpoint/2010/main" val="2301819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C8A432C8-69A7-458B-9684-2BFA64B31948}" type="datetime2">
              <a:rPr lang="en-US" smtClean="0"/>
              <a:t>Friday, March 22, 2013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a:p>
        </p:txBody>
      </p:sp>
      <p:sp>
        <p:nvSpPr>
          <p:cNvPr id="4" name="Date Placeholder 3"/>
          <p:cNvSpPr>
            <a:spLocks noGrp="1"/>
          </p:cNvSpPr>
          <p:nvPr>
            <p:ph type="dt" sz="half" idx="10"/>
          </p:nvPr>
        </p:nvSpPr>
        <p:spPr/>
        <p:txBody>
          <a:bodyPr/>
          <a:lstStyle/>
          <a:p>
            <a:fld id="{8CC057FC-95B6-4D89-AFDA-ABA33EE921E5}" type="datetime2">
              <a:rPr lang="en-US" smtClean="0"/>
              <a:t>Friday, March 22, 2013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EC4549AC-EB31-477F-92A9-B1988E232878}" type="datetime2">
              <a:rPr lang="en-US" smtClean="0"/>
              <a:t>Friday, March 22, 2013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a:p>
        </p:txBody>
      </p:sp>
      <p:sp>
        <p:nvSpPr>
          <p:cNvPr id="4" name="Date Placeholder 3"/>
          <p:cNvSpPr>
            <a:spLocks noGrp="1"/>
          </p:cNvSpPr>
          <p:nvPr>
            <p:ph type="dt" sz="half" idx="10"/>
          </p:nvPr>
        </p:nvSpPr>
        <p:spPr/>
        <p:txBody>
          <a:bodyPr/>
          <a:lstStyle/>
          <a:p>
            <a:fld id="{6396A3A3-94A6-4E5B-AF39-173ACA3E61CC}" type="datetime2">
              <a:rPr lang="en-US" smtClean="0"/>
              <a:t>Friday, March 22, 2013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9933D019-A32C-4EAD-B8E6-DBDA699692FD}" type="datetime2">
              <a:rPr lang="en-US" smtClean="0"/>
              <a:t>Friday, March 22, 2013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CCEBA98F-560C-4997-81C4-81D4D9187EAB}" type="datetime2">
              <a:rPr lang="en-US" smtClean="0"/>
              <a:t>Friday, March 22, 2013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150972B2-CA5C-437D-87D0-8081271A9E4B}" type="datetime2">
              <a:rPr lang="en-US" smtClean="0"/>
              <a:t>Friday, March 22, 2013</a:t>
            </a:fld>
            <a:endParaRPr lang="en-US"/>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2"/>
          <p:cNvSpPr>
            <a:spLocks noGrp="1"/>
          </p:cNvSpPr>
          <p:nvPr>
            <p:ph type="dt" sz="half" idx="10"/>
          </p:nvPr>
        </p:nvSpPr>
        <p:spPr/>
        <p:txBody>
          <a:bodyPr/>
          <a:lstStyle/>
          <a:p>
            <a:fld id="{79CD4847-11EF-4466-A8AD-85CDB7B49118}" type="datetime2">
              <a:rPr lang="en-US" smtClean="0"/>
              <a:t>Friday, March 22, 2013</a:t>
            </a:fld>
            <a:endParaRPr lang="en-US"/>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68457A-3AB9-4880-8A0C-9F8524491207}" type="datetime2">
              <a:rPr lang="en-US" smtClean="0"/>
              <a:t>Friday, March 22, 2013</a:t>
            </a:fld>
            <a:endParaRPr lang="en-US"/>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3FE976D3-5B7F-4300-ABED-C91F1B2AE209}" type="datetime2">
              <a:rPr lang="en-US" smtClean="0"/>
              <a:t>Friday, March 22, 2013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EBDC1E59-17DD-41CE-97CA-624A472382D4}" type="datetime2">
              <a:rPr lang="en-US" smtClean="0"/>
              <a:t>Friday, March 22, 2013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A80CB818-7379-467D-8E76-EF9D9074A26C}" type="datetime2">
              <a:rPr lang="en-US" smtClean="0"/>
              <a:t>Friday, March 22, 2013</a:t>
            </a:fld>
            <a:endParaRPr lang="en-US" dirty="0"/>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pPr algn="r"/>
            <a:endParaRPr lang="en-US" dirty="0"/>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0CFEC368-1D7A-4F81-ABF6-AE0E36BAF64C}"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sldNum="0"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7" Type="http://schemas.openxmlformats.org/officeDocument/2006/relationships/image" Target="../media/image10.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9.wmf"/><Relationship Id="rId4" Type="http://schemas.openxmlformats.org/officeDocument/2006/relationships/oleObject" Target="../embeddings/oleObject1.bin"/></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13.emf"/><Relationship Id="rId4" Type="http://schemas.openxmlformats.org/officeDocument/2006/relationships/image" Target="../media/image12.emf"/></Relationships>
</file>

<file path=ppt/slides/_rels/slide15.xml.rels><?xml version="1.0" encoding="UTF-8" standalone="yes"?>
<Relationships xmlns="http://schemas.openxmlformats.org/package/2006/relationships"><Relationship Id="rId8" Type="http://schemas.openxmlformats.org/officeDocument/2006/relationships/oleObject" Target="../embeddings/oleObject5.bin"/><Relationship Id="rId3" Type="http://schemas.openxmlformats.org/officeDocument/2006/relationships/notesSlide" Target="../notesSlides/notesSlide15.xml"/><Relationship Id="rId7" Type="http://schemas.openxmlformats.org/officeDocument/2006/relationships/image" Target="../media/image15.w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oleObject" Target="../embeddings/oleObject4.bin"/><Relationship Id="rId5" Type="http://schemas.openxmlformats.org/officeDocument/2006/relationships/image" Target="../media/image14.wmf"/><Relationship Id="rId4" Type="http://schemas.openxmlformats.org/officeDocument/2006/relationships/oleObject" Target="../embeddings/oleObject3.bin"/><Relationship Id="rId9" Type="http://schemas.openxmlformats.org/officeDocument/2006/relationships/image" Target="../media/image16.wmf"/></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9.wmf"/><Relationship Id="rId4" Type="http://schemas.openxmlformats.org/officeDocument/2006/relationships/oleObject" Target="../embeddings/oleObject6.bin"/></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30970" y="1371600"/>
            <a:ext cx="6895193" cy="1927225"/>
          </a:xfrm>
        </p:spPr>
        <p:txBody>
          <a:bodyPr/>
          <a:lstStyle/>
          <a:p>
            <a:r>
              <a:rPr kumimoji="1" lang="en-US" altLang="zh-CN" dirty="0" smtClean="0"/>
              <a:t>Indoor locating and tracking</a:t>
            </a:r>
            <a:endParaRPr kumimoji="1" lang="zh-CN" altLang="en-US" dirty="0"/>
          </a:p>
        </p:txBody>
      </p:sp>
      <p:sp>
        <p:nvSpPr>
          <p:cNvPr id="3" name="副标题 2"/>
          <p:cNvSpPr>
            <a:spLocks noGrp="1"/>
          </p:cNvSpPr>
          <p:nvPr>
            <p:ph type="subTitle" idx="1"/>
          </p:nvPr>
        </p:nvSpPr>
        <p:spPr>
          <a:xfrm>
            <a:off x="5695564" y="4331467"/>
            <a:ext cx="2330599" cy="1752600"/>
          </a:xfrm>
        </p:spPr>
        <p:txBody>
          <a:bodyPr>
            <a:normAutofit/>
          </a:bodyPr>
          <a:lstStyle/>
          <a:p>
            <a:r>
              <a:rPr kumimoji="1" lang="en-US" altLang="zh-CN" dirty="0"/>
              <a:t>Kun </a:t>
            </a:r>
            <a:r>
              <a:rPr kumimoji="1" lang="en-US" altLang="zh-CN" dirty="0" smtClean="0"/>
              <a:t>Wang</a:t>
            </a:r>
          </a:p>
          <a:p>
            <a:r>
              <a:rPr kumimoji="1" lang="en-US" altLang="zh-CN" dirty="0" err="1" smtClean="0"/>
              <a:t>Wenhao</a:t>
            </a:r>
            <a:r>
              <a:rPr kumimoji="1" lang="en-US" altLang="zh-CN" dirty="0" smtClean="0"/>
              <a:t> Wu</a:t>
            </a:r>
          </a:p>
          <a:p>
            <a:endParaRPr kumimoji="1" lang="en-US" altLang="zh-CN" dirty="0"/>
          </a:p>
        </p:txBody>
      </p:sp>
    </p:spTree>
    <p:extLst>
      <p:ext uri="{BB962C8B-B14F-4D97-AF65-F5344CB8AC3E}">
        <p14:creationId xmlns:p14="http://schemas.microsoft.com/office/powerpoint/2010/main" val="8206053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RADAR: Viterbi-like Algorithm</a:t>
            </a:r>
            <a:endParaRPr kumimoji="1" lang="zh-CN" altLang="en-US" dirty="0"/>
          </a:p>
        </p:txBody>
      </p:sp>
      <p:sp>
        <p:nvSpPr>
          <p:cNvPr id="3" name="内容占位符 2"/>
          <p:cNvSpPr>
            <a:spLocks noGrp="1"/>
          </p:cNvSpPr>
          <p:nvPr>
            <p:ph idx="1"/>
          </p:nvPr>
        </p:nvSpPr>
        <p:spPr/>
        <p:txBody>
          <a:bodyPr/>
          <a:lstStyle/>
          <a:p>
            <a:r>
              <a:rPr kumimoji="1" lang="en-US" altLang="zh-CN" i="1" dirty="0" smtClean="0"/>
              <a:t>k</a:t>
            </a:r>
            <a:r>
              <a:rPr kumimoji="1" lang="en-US" altLang="zh-CN" dirty="0" smtClean="0"/>
              <a:t> nearest neighbors in signal space.</a:t>
            </a:r>
          </a:p>
          <a:p>
            <a:r>
              <a:rPr kumimoji="1" lang="en-US" altLang="zh-CN" i="1" dirty="0"/>
              <a:t>h</a:t>
            </a:r>
            <a:r>
              <a:rPr kumimoji="1" lang="en-US" altLang="zh-CN" dirty="0"/>
              <a:t> is the history depth</a:t>
            </a:r>
            <a:r>
              <a:rPr kumimoji="1" lang="en-US" altLang="zh-CN" dirty="0" smtClean="0"/>
              <a:t>.</a:t>
            </a:r>
          </a:p>
          <a:p>
            <a:r>
              <a:rPr kumimoji="1" lang="en-US" altLang="zh-CN" dirty="0" smtClean="0"/>
              <a:t>transition likelihood is measured by the Euclidean distance between two physical locations – as the weight.</a:t>
            </a:r>
          </a:p>
          <a:p>
            <a:r>
              <a:rPr kumimoji="1" lang="en-US" altLang="zh-CN" dirty="0" smtClean="0"/>
              <a:t>the larger the weight is, the less likely is the transition.</a:t>
            </a:r>
          </a:p>
          <a:p>
            <a:endParaRPr kumimoji="1" lang="zh-CN" altLang="en-US" dirty="0"/>
          </a:p>
        </p:txBody>
      </p:sp>
      <p:pic>
        <p:nvPicPr>
          <p:cNvPr id="5" name="图片 4"/>
          <p:cNvPicPr>
            <a:picLocks noChangeAspect="1"/>
          </p:cNvPicPr>
          <p:nvPr/>
        </p:nvPicPr>
        <p:blipFill>
          <a:blip r:embed="rId3"/>
          <a:stretch>
            <a:fillRect/>
          </a:stretch>
        </p:blipFill>
        <p:spPr>
          <a:xfrm>
            <a:off x="734387" y="3665295"/>
            <a:ext cx="6091594" cy="2869425"/>
          </a:xfrm>
          <a:prstGeom prst="rect">
            <a:avLst/>
          </a:prstGeom>
        </p:spPr>
      </p:pic>
      <p:sp>
        <p:nvSpPr>
          <p:cNvPr id="6" name="圆角矩形 5"/>
          <p:cNvSpPr/>
          <p:nvPr/>
        </p:nvSpPr>
        <p:spPr>
          <a:xfrm>
            <a:off x="7084617" y="5153463"/>
            <a:ext cx="1268003" cy="645442"/>
          </a:xfrm>
          <a:prstGeom prst="roundRect">
            <a:avLst/>
          </a:prstGeom>
          <a:ln/>
        </p:spPr>
        <p:style>
          <a:lnRef idx="1">
            <a:schemeClr val="accent6"/>
          </a:lnRef>
          <a:fillRef idx="2">
            <a:schemeClr val="accent6"/>
          </a:fillRef>
          <a:effectRef idx="1">
            <a:schemeClr val="accent6"/>
          </a:effectRef>
          <a:fontRef idx="minor">
            <a:schemeClr val="dk1"/>
          </a:fontRef>
        </p:style>
        <p:txBody>
          <a:bodyPr/>
          <a:lstStyle/>
          <a:p>
            <a:pPr algn="ctr"/>
            <a:r>
              <a:rPr lang="en-US" altLang="zh-CN" sz="2800" dirty="0" smtClean="0"/>
              <a:t>demo</a:t>
            </a:r>
            <a:endParaRPr lang="zh-CN" altLang="en-US" sz="2800" dirty="0"/>
          </a:p>
        </p:txBody>
      </p:sp>
    </p:spTree>
    <p:extLst>
      <p:ext uri="{BB962C8B-B14F-4D97-AF65-F5344CB8AC3E}">
        <p14:creationId xmlns:p14="http://schemas.microsoft.com/office/powerpoint/2010/main" val="29978700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Outline</a:t>
            </a:r>
            <a:endParaRPr kumimoji="1" lang="zh-CN" altLang="en-US" dirty="0"/>
          </a:p>
        </p:txBody>
      </p:sp>
      <p:sp>
        <p:nvSpPr>
          <p:cNvPr id="3" name="内容占位符 2"/>
          <p:cNvSpPr>
            <a:spLocks noGrp="1"/>
          </p:cNvSpPr>
          <p:nvPr>
            <p:ph idx="1"/>
          </p:nvPr>
        </p:nvSpPr>
        <p:spPr/>
        <p:txBody>
          <a:bodyPr/>
          <a:lstStyle/>
          <a:p>
            <a:r>
              <a:rPr kumimoji="1" lang="en-US" altLang="zh-CN" sz="2800" dirty="0" smtClean="0"/>
              <a:t>1. Background</a:t>
            </a:r>
          </a:p>
          <a:p>
            <a:endParaRPr kumimoji="1" lang="en-US" altLang="zh-CN" dirty="0"/>
          </a:p>
          <a:p>
            <a:r>
              <a:rPr kumimoji="1" lang="en-US" altLang="zh-CN" sz="2800" dirty="0" smtClean="0"/>
              <a:t>2. RADAR</a:t>
            </a:r>
          </a:p>
          <a:p>
            <a:r>
              <a:rPr kumimoji="1" lang="en-US" altLang="zh-CN" dirty="0" smtClean="0"/>
              <a:t>1) NNSS/NNSS-AVG</a:t>
            </a:r>
          </a:p>
          <a:p>
            <a:r>
              <a:rPr kumimoji="1" lang="en-US" altLang="zh-CN" dirty="0" smtClean="0"/>
              <a:t>2) Viterbi-like Algorithm</a:t>
            </a:r>
          </a:p>
          <a:p>
            <a:endParaRPr kumimoji="1" lang="en-US" altLang="zh-CN" dirty="0"/>
          </a:p>
          <a:p>
            <a:r>
              <a:rPr kumimoji="1" lang="en-US" altLang="zh-CN" sz="2800" dirty="0" smtClean="0">
                <a:solidFill>
                  <a:srgbClr val="D2533C"/>
                </a:solidFill>
              </a:rPr>
              <a:t>3. HMM-based Algorithm</a:t>
            </a:r>
          </a:p>
          <a:p>
            <a:r>
              <a:rPr kumimoji="1" lang="en-US" altLang="zh-CN" dirty="0" smtClean="0">
                <a:solidFill>
                  <a:srgbClr val="D2533C"/>
                </a:solidFill>
              </a:rPr>
              <a:t>1) Modeling</a:t>
            </a:r>
          </a:p>
          <a:p>
            <a:r>
              <a:rPr kumimoji="1" lang="en-US" altLang="zh-CN" dirty="0" smtClean="0">
                <a:solidFill>
                  <a:srgbClr val="D2533C"/>
                </a:solidFill>
              </a:rPr>
              <a:t>2) Simulation</a:t>
            </a:r>
          </a:p>
          <a:p>
            <a:endParaRPr kumimoji="1" lang="zh-CN" altLang="en-US" dirty="0"/>
          </a:p>
        </p:txBody>
      </p:sp>
    </p:spTree>
    <p:extLst>
      <p:ext uri="{BB962C8B-B14F-4D97-AF65-F5344CB8AC3E}">
        <p14:creationId xmlns:p14="http://schemas.microsoft.com/office/powerpoint/2010/main" val="1711853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HMM-based Algorithm</a:t>
            </a:r>
            <a:endParaRPr lang="zh-CN" altLang="en-US" dirty="0"/>
          </a:p>
        </p:txBody>
      </p:sp>
      <p:sp>
        <p:nvSpPr>
          <p:cNvPr id="3" name="Content Placeholder 2"/>
          <p:cNvSpPr>
            <a:spLocks noGrp="1"/>
          </p:cNvSpPr>
          <p:nvPr>
            <p:ph idx="1"/>
          </p:nvPr>
        </p:nvSpPr>
        <p:spPr/>
        <p:txBody>
          <a:bodyPr/>
          <a:lstStyle/>
          <a:p>
            <a:r>
              <a:rPr kumimoji="1" lang="en-US" altLang="zh-CN" sz="3200" dirty="0" smtClean="0"/>
              <a:t>Shortcomings of the RADAR algorithm</a:t>
            </a:r>
          </a:p>
          <a:p>
            <a:pPr lvl="1"/>
            <a:r>
              <a:rPr kumimoji="1" lang="en-US" altLang="zh-CN" sz="2800" dirty="0" smtClean="0"/>
              <a:t>Doesn’t consider walking speed variance</a:t>
            </a:r>
            <a:endParaRPr lang="en-US" altLang="zh-CN" dirty="0" smtClean="0"/>
          </a:p>
          <a:p>
            <a:pPr lvl="1"/>
            <a:r>
              <a:rPr kumimoji="1" lang="en-US" altLang="zh-CN" sz="2800" dirty="0" smtClean="0"/>
              <a:t>Doesn’t make use of the floor plan information</a:t>
            </a:r>
          </a:p>
          <a:p>
            <a:r>
              <a:rPr kumimoji="1" lang="en-US" altLang="zh-CN" sz="3200" dirty="0" smtClean="0"/>
              <a:t>HMM-based algorithm</a:t>
            </a:r>
          </a:p>
          <a:p>
            <a:pPr lvl="1"/>
            <a:r>
              <a:rPr kumimoji="1" lang="en-US" altLang="zh-CN" sz="2800" dirty="0" smtClean="0"/>
              <a:t>Make use of the user’s walk speed information</a:t>
            </a:r>
          </a:p>
          <a:p>
            <a:pPr lvl="2"/>
            <a:r>
              <a:rPr kumimoji="1" lang="en-US" altLang="zh-CN" sz="2600" dirty="0" smtClean="0"/>
              <a:t>Can be acquired from the inertial sensor embedded on mobile devices</a:t>
            </a:r>
          </a:p>
          <a:p>
            <a:pPr lvl="1"/>
            <a:r>
              <a:rPr kumimoji="1" lang="en-US" altLang="zh-CN" sz="2800" dirty="0" smtClean="0"/>
              <a:t>Take advantage of the fact that the user cannot walk through walls</a:t>
            </a:r>
          </a:p>
        </p:txBody>
      </p:sp>
    </p:spTree>
    <p:extLst>
      <p:ext uri="{BB962C8B-B14F-4D97-AF65-F5344CB8AC3E}">
        <p14:creationId xmlns:p14="http://schemas.microsoft.com/office/powerpoint/2010/main" val="19471902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HMM-based Algorithm: Modeling</a:t>
            </a:r>
            <a:endParaRPr lang="zh-CN" altLang="en-US" dirty="0"/>
          </a:p>
        </p:txBody>
      </p:sp>
      <p:sp>
        <p:nvSpPr>
          <p:cNvPr id="3" name="Content Placeholder 2"/>
          <p:cNvSpPr>
            <a:spLocks noGrp="1"/>
          </p:cNvSpPr>
          <p:nvPr>
            <p:ph idx="1"/>
          </p:nvPr>
        </p:nvSpPr>
        <p:spPr/>
        <p:txBody>
          <a:bodyPr/>
          <a:lstStyle/>
          <a:p>
            <a:r>
              <a:rPr kumimoji="1" lang="en-US" altLang="zh-CN" sz="3200" dirty="0" smtClean="0"/>
              <a:t>Modeling RSSI</a:t>
            </a:r>
          </a:p>
          <a:p>
            <a:pPr lvl="1"/>
            <a:r>
              <a:rPr kumimoji="1" lang="en-US" altLang="zh-CN" sz="2800" dirty="0" smtClean="0"/>
              <a:t>Gaussian distribution</a:t>
            </a:r>
          </a:p>
          <a:p>
            <a:pPr marL="274320" lvl="1" indent="0">
              <a:buNone/>
            </a:pPr>
            <a:endParaRPr kumimoji="1" lang="en-US" altLang="zh-CN" sz="3200" dirty="0" smtClean="0"/>
          </a:p>
          <a:p>
            <a:r>
              <a:rPr kumimoji="1" lang="en-US" altLang="zh-CN" sz="3200" dirty="0" smtClean="0"/>
              <a:t>Modeling user’s walking pattern</a:t>
            </a:r>
            <a:endParaRPr lang="en-US" altLang="zh-CN" dirty="0"/>
          </a:p>
          <a:p>
            <a:pPr lvl="1"/>
            <a:r>
              <a:rPr kumimoji="1" lang="en-US" altLang="zh-CN" sz="2800" dirty="0" smtClean="0"/>
              <a:t>Non-stationary Hidden Markov Process</a:t>
            </a:r>
          </a:p>
          <a:p>
            <a:pPr marL="274320" lvl="1" indent="0">
              <a:buNone/>
            </a:pPr>
            <a:endParaRPr kumimoji="1" lang="en-US" altLang="zh-CN" sz="2800" dirty="0"/>
          </a:p>
        </p:txBody>
      </p:sp>
      <p:graphicFrame>
        <p:nvGraphicFramePr>
          <p:cNvPr id="4" name="Object 3"/>
          <p:cNvGraphicFramePr>
            <a:graphicFrameLocks noChangeAspect="1"/>
          </p:cNvGraphicFramePr>
          <p:nvPr>
            <p:extLst>
              <p:ext uri="{D42A27DB-BD31-4B8C-83A1-F6EECF244321}">
                <p14:modId xmlns:p14="http://schemas.microsoft.com/office/powerpoint/2010/main" val="2051566470"/>
              </p:ext>
            </p:extLst>
          </p:nvPr>
        </p:nvGraphicFramePr>
        <p:xfrm>
          <a:off x="3131840" y="2620907"/>
          <a:ext cx="2576512" cy="687070"/>
        </p:xfrm>
        <a:graphic>
          <a:graphicData uri="http://schemas.openxmlformats.org/presentationml/2006/ole">
            <mc:AlternateContent xmlns:mc="http://schemas.openxmlformats.org/markup-compatibility/2006">
              <mc:Choice xmlns:v="urn:schemas-microsoft-com:vml" Requires="v">
                <p:oleObj spid="_x0000_s5128" name="Equation" r:id="rId4" imgW="952200" imgH="253800" progId="Equation.DSMT4">
                  <p:embed/>
                </p:oleObj>
              </mc:Choice>
              <mc:Fallback>
                <p:oleObj name="Equation" r:id="rId4" imgW="952200" imgH="253800" progId="Equation.DSMT4">
                  <p:embed/>
                  <p:pic>
                    <p:nvPicPr>
                      <p:cNvPr id="0" name=""/>
                      <p:cNvPicPr/>
                      <p:nvPr/>
                    </p:nvPicPr>
                    <p:blipFill>
                      <a:blip r:embed="rId5"/>
                      <a:stretch>
                        <a:fillRect/>
                      </a:stretch>
                    </p:blipFill>
                    <p:spPr>
                      <a:xfrm>
                        <a:off x="3131840" y="2620907"/>
                        <a:ext cx="2576512" cy="68707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2739028618"/>
              </p:ext>
            </p:extLst>
          </p:nvPr>
        </p:nvGraphicFramePr>
        <p:xfrm>
          <a:off x="2124075" y="4329113"/>
          <a:ext cx="4248150" cy="1782762"/>
        </p:xfrm>
        <a:graphic>
          <a:graphicData uri="http://schemas.openxmlformats.org/presentationml/2006/ole">
            <mc:AlternateContent xmlns:mc="http://schemas.openxmlformats.org/markup-compatibility/2006">
              <mc:Choice xmlns:v="urn:schemas-microsoft-com:vml" Requires="v">
                <p:oleObj spid="_x0000_s5129" name="Equation" r:id="rId6" imgW="1574640" imgH="660240" progId="Equation.DSMT4">
                  <p:embed/>
                </p:oleObj>
              </mc:Choice>
              <mc:Fallback>
                <p:oleObj name="Equation" r:id="rId6" imgW="1574640" imgH="660240" progId="Equation.DSMT4">
                  <p:embed/>
                  <p:pic>
                    <p:nvPicPr>
                      <p:cNvPr id="0" name=""/>
                      <p:cNvPicPr/>
                      <p:nvPr/>
                    </p:nvPicPr>
                    <p:blipFill>
                      <a:blip r:embed="rId7"/>
                      <a:stretch>
                        <a:fillRect/>
                      </a:stretch>
                    </p:blipFill>
                    <p:spPr>
                      <a:xfrm>
                        <a:off x="2124075" y="4329113"/>
                        <a:ext cx="4248150" cy="1782762"/>
                      </a:xfrm>
                      <a:prstGeom prst="rect">
                        <a:avLst/>
                      </a:prstGeom>
                    </p:spPr>
                  </p:pic>
                </p:oleObj>
              </mc:Fallback>
            </mc:AlternateContent>
          </a:graphicData>
        </a:graphic>
      </p:graphicFrame>
    </p:spTree>
    <p:extLst>
      <p:ext uri="{BB962C8B-B14F-4D97-AF65-F5344CB8AC3E}">
        <p14:creationId xmlns:p14="http://schemas.microsoft.com/office/powerpoint/2010/main" val="404254415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p:nvPr/>
        </p:nvPicPr>
        <p:blipFill rotWithShape="1">
          <a:blip r:embed="rId3">
            <a:extLst>
              <a:ext uri="{28A0092B-C50C-407E-A947-70E740481C1C}">
                <a14:useLocalDpi xmlns:a14="http://schemas.microsoft.com/office/drawing/2010/main" val="0"/>
              </a:ext>
            </a:extLst>
          </a:blip>
          <a:srcRect l="10843" r="10843"/>
          <a:stretch/>
        </p:blipFill>
        <p:spPr bwMode="auto">
          <a:xfrm>
            <a:off x="1229707" y="540877"/>
            <a:ext cx="6336704" cy="6068572"/>
          </a:xfrm>
          <a:prstGeom prst="rect">
            <a:avLst/>
          </a:prstGeom>
          <a:noFill/>
          <a:ln>
            <a:noFill/>
          </a:ln>
          <a:extLst>
            <a:ext uri="{53640926-AAD7-44D8-BBD7-CCE9431645EC}">
              <a14:shadowObscured xmlns:a14="http://schemas.microsoft.com/office/drawing/2010/main"/>
            </a:ext>
          </a:extLst>
        </p:spPr>
      </p:pic>
      <p:pic>
        <p:nvPicPr>
          <p:cNvPr id="8" name="Picture 7"/>
          <p:cNvPicPr/>
          <p:nvPr/>
        </p:nvPicPr>
        <p:blipFill rotWithShape="1">
          <a:blip r:embed="rId4">
            <a:extLst>
              <a:ext uri="{28A0092B-C50C-407E-A947-70E740481C1C}">
                <a14:useLocalDpi xmlns:a14="http://schemas.microsoft.com/office/drawing/2010/main" val="0"/>
              </a:ext>
            </a:extLst>
          </a:blip>
          <a:srcRect l="10843" r="10843"/>
          <a:stretch/>
        </p:blipFill>
        <p:spPr bwMode="auto">
          <a:xfrm>
            <a:off x="1259632" y="548680"/>
            <a:ext cx="6315926" cy="6048673"/>
          </a:xfrm>
          <a:prstGeom prst="rect">
            <a:avLst/>
          </a:prstGeom>
          <a:noFill/>
          <a:ln>
            <a:noFill/>
          </a:ln>
          <a:extLst>
            <a:ext uri="{53640926-AAD7-44D8-BBD7-CCE9431645EC}">
              <a14:shadowObscured xmlns:a14="http://schemas.microsoft.com/office/drawing/2010/main"/>
            </a:ext>
          </a:extLst>
        </p:spPr>
      </p:pic>
      <p:pic>
        <p:nvPicPr>
          <p:cNvPr id="10" name="Picture 9"/>
          <p:cNvPicPr/>
          <p:nvPr/>
        </p:nvPicPr>
        <p:blipFill rotWithShape="1">
          <a:blip r:embed="rId5">
            <a:extLst>
              <a:ext uri="{28A0092B-C50C-407E-A947-70E740481C1C}">
                <a14:useLocalDpi xmlns:a14="http://schemas.microsoft.com/office/drawing/2010/main" val="0"/>
              </a:ext>
            </a:extLst>
          </a:blip>
          <a:srcRect l="13012" r="13012"/>
          <a:stretch/>
        </p:blipFill>
        <p:spPr bwMode="auto">
          <a:xfrm>
            <a:off x="1403648" y="548680"/>
            <a:ext cx="5976664" cy="605941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67599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7"/>
                                        </p:tgtEl>
                                        <p:attrNameLst>
                                          <p:attrName>style.visibility</p:attrName>
                                        </p:attrNameLst>
                                      </p:cBhvr>
                                      <p:to>
                                        <p:strVal val="hidden"/>
                                      </p:to>
                                    </p:set>
                                  </p:childTnLst>
                                </p:cTn>
                              </p:par>
                              <p:par>
                                <p:cTn id="12" presetID="10" presetClass="entr" presetSubtype="0" fill="hold"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8"/>
                                        </p:tgtEl>
                                        <p:attrNameLst>
                                          <p:attrName>style.visibility</p:attrName>
                                        </p:attrNameLst>
                                      </p:cBhvr>
                                      <p:to>
                                        <p:strVal val="hidden"/>
                                      </p:to>
                                    </p:set>
                                  </p:childTnLst>
                                </p:cTn>
                              </p:par>
                              <p:par>
                                <p:cTn id="19" presetID="10"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HMM-based Algorithm: Modeling</a:t>
            </a:r>
            <a:endParaRPr lang="zh-CN" altLang="en-US" dirty="0"/>
          </a:p>
        </p:txBody>
      </p:sp>
      <p:sp>
        <p:nvSpPr>
          <p:cNvPr id="3" name="Content Placeholder 2"/>
          <p:cNvSpPr>
            <a:spLocks noGrp="1"/>
          </p:cNvSpPr>
          <p:nvPr>
            <p:ph idx="1"/>
          </p:nvPr>
        </p:nvSpPr>
        <p:spPr/>
        <p:txBody>
          <a:bodyPr/>
          <a:lstStyle/>
          <a:p>
            <a:r>
              <a:rPr kumimoji="1" lang="en-US" altLang="zh-CN" sz="3200" i="1" dirty="0"/>
              <a:t>k</a:t>
            </a:r>
            <a:r>
              <a:rPr kumimoji="1" lang="en-US" altLang="zh-CN" sz="3200" dirty="0"/>
              <a:t> nearest neighbors in signal space</a:t>
            </a:r>
            <a:r>
              <a:rPr kumimoji="1" lang="en-US" altLang="zh-CN" sz="3200" dirty="0" smtClean="0"/>
              <a:t>.</a:t>
            </a:r>
          </a:p>
          <a:p>
            <a:pPr lvl="1"/>
            <a:r>
              <a:rPr kumimoji="1" lang="en-US" altLang="zh-CN" sz="2800" dirty="0" smtClean="0"/>
              <a:t>Reduce the computation complexity of the Viterbi-like algorithm</a:t>
            </a:r>
            <a:endParaRPr kumimoji="1" lang="en-US" altLang="zh-CN" sz="2800" dirty="0"/>
          </a:p>
          <a:p>
            <a:r>
              <a:rPr kumimoji="1" lang="en-US" altLang="zh-CN" sz="3200" dirty="0"/>
              <a:t>Transition likelihood depends </a:t>
            </a:r>
            <a:r>
              <a:rPr kumimoji="1" lang="en-US" altLang="zh-CN" sz="3200" dirty="0" smtClean="0"/>
              <a:t>on</a:t>
            </a:r>
            <a:endParaRPr lang="en-US" altLang="zh-CN" dirty="0" smtClean="0"/>
          </a:p>
          <a:p>
            <a:pPr lvl="1"/>
            <a:r>
              <a:rPr kumimoji="1" lang="en-US" altLang="zh-CN" sz="2800" dirty="0" smtClean="0"/>
              <a:t>Walk distance between 2 positions </a:t>
            </a:r>
          </a:p>
          <a:p>
            <a:pPr lvl="1"/>
            <a:r>
              <a:rPr kumimoji="1" lang="en-US" altLang="zh-CN" sz="2800" dirty="0" smtClean="0"/>
              <a:t>Walking speed </a:t>
            </a:r>
          </a:p>
          <a:p>
            <a:pPr lvl="1"/>
            <a:r>
              <a:rPr kumimoji="1" lang="en-US" altLang="zh-CN" sz="2800" dirty="0" smtClean="0"/>
              <a:t>Likelihood </a:t>
            </a:r>
            <a:endParaRPr kumimoji="1" lang="en-US" altLang="zh-CN" sz="2800" dirty="0"/>
          </a:p>
        </p:txBody>
      </p:sp>
      <p:graphicFrame>
        <p:nvGraphicFramePr>
          <p:cNvPr id="4" name="Object 3"/>
          <p:cNvGraphicFramePr>
            <a:graphicFrameLocks noChangeAspect="1"/>
          </p:cNvGraphicFramePr>
          <p:nvPr>
            <p:extLst>
              <p:ext uri="{D42A27DB-BD31-4B8C-83A1-F6EECF244321}">
                <p14:modId xmlns:p14="http://schemas.microsoft.com/office/powerpoint/2010/main" val="3383654730"/>
              </p:ext>
            </p:extLst>
          </p:nvPr>
        </p:nvGraphicFramePr>
        <p:xfrm>
          <a:off x="6575158" y="3646552"/>
          <a:ext cx="448940" cy="673410"/>
        </p:xfrm>
        <a:graphic>
          <a:graphicData uri="http://schemas.openxmlformats.org/presentationml/2006/ole">
            <mc:AlternateContent xmlns:mc="http://schemas.openxmlformats.org/markup-compatibility/2006">
              <mc:Choice xmlns:v="urn:schemas-microsoft-com:vml" Requires="v">
                <p:oleObj spid="_x0000_s6155" name="Equation" r:id="rId4" imgW="177480" imgH="266400" progId="Equation.DSMT4">
                  <p:embed/>
                </p:oleObj>
              </mc:Choice>
              <mc:Fallback>
                <p:oleObj name="Equation" r:id="rId4" imgW="177480" imgH="266400" progId="Equation.DSMT4">
                  <p:embed/>
                  <p:pic>
                    <p:nvPicPr>
                      <p:cNvPr id="0" name=""/>
                      <p:cNvPicPr/>
                      <p:nvPr/>
                    </p:nvPicPr>
                    <p:blipFill>
                      <a:blip r:embed="rId5"/>
                      <a:stretch>
                        <a:fillRect/>
                      </a:stretch>
                    </p:blipFill>
                    <p:spPr>
                      <a:xfrm>
                        <a:off x="6575158" y="3646552"/>
                        <a:ext cx="448940" cy="67341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793471629"/>
              </p:ext>
            </p:extLst>
          </p:nvPr>
        </p:nvGraphicFramePr>
        <p:xfrm>
          <a:off x="3429000" y="4109244"/>
          <a:ext cx="422919" cy="692187"/>
        </p:xfrm>
        <a:graphic>
          <a:graphicData uri="http://schemas.openxmlformats.org/presentationml/2006/ole">
            <mc:AlternateContent xmlns:mc="http://schemas.openxmlformats.org/markup-compatibility/2006">
              <mc:Choice xmlns:v="urn:schemas-microsoft-com:vml" Requires="v">
                <p:oleObj spid="_x0000_s6156" name="Equation" r:id="rId6" imgW="139680" imgH="228600" progId="Equation.DSMT4">
                  <p:embed/>
                </p:oleObj>
              </mc:Choice>
              <mc:Fallback>
                <p:oleObj name="Equation" r:id="rId6" imgW="139680" imgH="228600" progId="Equation.DSMT4">
                  <p:embed/>
                  <p:pic>
                    <p:nvPicPr>
                      <p:cNvPr id="0" name=""/>
                      <p:cNvPicPr/>
                      <p:nvPr/>
                    </p:nvPicPr>
                    <p:blipFill>
                      <a:blip r:embed="rId7"/>
                      <a:stretch>
                        <a:fillRect/>
                      </a:stretch>
                    </p:blipFill>
                    <p:spPr>
                      <a:xfrm>
                        <a:off x="3429000" y="4109244"/>
                        <a:ext cx="422919" cy="692187"/>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2155982497"/>
              </p:ext>
            </p:extLst>
          </p:nvPr>
        </p:nvGraphicFramePr>
        <p:xfrm>
          <a:off x="2676525" y="4691856"/>
          <a:ext cx="1504950" cy="567906"/>
        </p:xfrm>
        <a:graphic>
          <a:graphicData uri="http://schemas.openxmlformats.org/presentationml/2006/ole">
            <mc:AlternateContent xmlns:mc="http://schemas.openxmlformats.org/markup-compatibility/2006">
              <mc:Choice xmlns:v="urn:schemas-microsoft-com:vml" Requires="v">
                <p:oleObj spid="_x0000_s6157" name="Equation" r:id="rId8" imgW="672840" imgH="253800" progId="Equation.DSMT4">
                  <p:embed/>
                </p:oleObj>
              </mc:Choice>
              <mc:Fallback>
                <p:oleObj name="Equation" r:id="rId8" imgW="672840" imgH="253800" progId="Equation.DSMT4">
                  <p:embed/>
                  <p:pic>
                    <p:nvPicPr>
                      <p:cNvPr id="0" name=""/>
                      <p:cNvPicPr/>
                      <p:nvPr/>
                    </p:nvPicPr>
                    <p:blipFill>
                      <a:blip r:embed="rId9"/>
                      <a:stretch>
                        <a:fillRect/>
                      </a:stretch>
                    </p:blipFill>
                    <p:spPr>
                      <a:xfrm>
                        <a:off x="2676525" y="4691856"/>
                        <a:ext cx="1504950" cy="567906"/>
                      </a:xfrm>
                      <a:prstGeom prst="rect">
                        <a:avLst/>
                      </a:prstGeom>
                    </p:spPr>
                  </p:pic>
                </p:oleObj>
              </mc:Fallback>
            </mc:AlternateContent>
          </a:graphicData>
        </a:graphic>
      </p:graphicFrame>
    </p:spTree>
    <p:extLst>
      <p:ext uri="{BB962C8B-B14F-4D97-AF65-F5344CB8AC3E}">
        <p14:creationId xmlns:p14="http://schemas.microsoft.com/office/powerpoint/2010/main" val="13319117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smtClean="0"/>
              <a:t>HMM-based Algorithm: Simulation</a:t>
            </a:r>
            <a:endParaRPr lang="zh-CN" altLang="en-US" dirty="0"/>
          </a:p>
        </p:txBody>
      </p:sp>
      <p:sp>
        <p:nvSpPr>
          <p:cNvPr id="3" name="Content Placeholder 2"/>
          <p:cNvSpPr>
            <a:spLocks noGrp="1"/>
          </p:cNvSpPr>
          <p:nvPr>
            <p:ph idx="1"/>
          </p:nvPr>
        </p:nvSpPr>
        <p:spPr/>
        <p:txBody>
          <a:bodyPr/>
          <a:lstStyle/>
          <a:p>
            <a:r>
              <a:rPr kumimoji="1" lang="en-US" altLang="zh-CN" sz="3200" dirty="0" smtClean="0"/>
              <a:t>Simulation settings</a:t>
            </a:r>
          </a:p>
          <a:p>
            <a:pPr lvl="1"/>
            <a:r>
              <a:rPr kumimoji="1" lang="en-US" altLang="zh-CN" sz="2800" dirty="0" smtClean="0"/>
              <a:t>Generating </a:t>
            </a:r>
            <a:r>
              <a:rPr kumimoji="1" lang="en-US" altLang="zh-CN" sz="2800" dirty="0"/>
              <a:t>user’s </a:t>
            </a:r>
            <a:r>
              <a:rPr kumimoji="1" lang="en-US" altLang="zh-CN" sz="2800" dirty="0" smtClean="0"/>
              <a:t>path</a:t>
            </a:r>
          </a:p>
          <a:p>
            <a:pPr lvl="2"/>
            <a:r>
              <a:rPr kumimoji="1" lang="en-US" altLang="zh-CN" sz="2600" dirty="0" smtClean="0"/>
              <a:t>Variable speed</a:t>
            </a:r>
          </a:p>
          <a:p>
            <a:pPr lvl="2"/>
            <a:r>
              <a:rPr kumimoji="1" lang="en-US" altLang="zh-CN" sz="2600" dirty="0" smtClean="0"/>
              <a:t>Don’t cross any wall!</a:t>
            </a:r>
          </a:p>
          <a:p>
            <a:pPr lvl="1"/>
            <a:r>
              <a:rPr lang="en-US" altLang="zh-CN" sz="2800" dirty="0"/>
              <a:t>Generating RSSI data along the path</a:t>
            </a:r>
            <a:endParaRPr kumimoji="1" lang="en-US" altLang="zh-CN" sz="2800" dirty="0" smtClean="0"/>
          </a:p>
          <a:p>
            <a:pPr lvl="2"/>
            <a:r>
              <a:rPr kumimoji="1" lang="en-US" altLang="zh-CN" sz="2600" dirty="0" smtClean="0"/>
              <a:t>For each location along the path, find 4 nearest measurement positions.</a:t>
            </a:r>
          </a:p>
          <a:p>
            <a:pPr lvl="2"/>
            <a:r>
              <a:rPr kumimoji="1" lang="en-US" altLang="zh-CN" sz="2600" dirty="0" smtClean="0"/>
              <a:t>For each measurement position, randomly select a RSSI from ~2000 measurements</a:t>
            </a:r>
          </a:p>
          <a:p>
            <a:pPr lvl="2"/>
            <a:r>
              <a:rPr kumimoji="1" lang="en-US" altLang="zh-CN" sz="2600" dirty="0" smtClean="0"/>
              <a:t>Weighted average</a:t>
            </a:r>
            <a:endParaRPr kumimoji="1" lang="en-US" altLang="zh-CN" sz="2600" dirty="0"/>
          </a:p>
          <a:p>
            <a:endParaRPr lang="zh-CN" altLang="en-US" dirty="0"/>
          </a:p>
        </p:txBody>
      </p:sp>
      <p:pic>
        <p:nvPicPr>
          <p:cNvPr id="6" name="Picture 2" descr="C:\Users\wuwenhao\Desktop\Platform9.jpg"/>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0" y="377280"/>
            <a:ext cx="9144000" cy="6593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8417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rotWithShape="1">
          <a:blip r:embed="rId3">
            <a:extLst>
              <a:ext uri="{28A0092B-C50C-407E-A947-70E740481C1C}">
                <a14:useLocalDpi xmlns:a14="http://schemas.microsoft.com/office/drawing/2010/main" val="0"/>
              </a:ext>
            </a:extLst>
          </a:blip>
          <a:srcRect l="21038" t="4002" r="21038" b="4002"/>
          <a:stretch/>
        </p:blipFill>
        <p:spPr bwMode="auto">
          <a:xfrm>
            <a:off x="35496" y="125264"/>
            <a:ext cx="8928992" cy="696086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330725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HMM-based Algorithm: Simulation</a:t>
            </a:r>
            <a:endParaRPr lang="zh-CN" altLang="en-US" dirty="0"/>
          </a:p>
        </p:txBody>
      </p:sp>
      <p:sp>
        <p:nvSpPr>
          <p:cNvPr id="3" name="Content Placeholder 2"/>
          <p:cNvSpPr>
            <a:spLocks noGrp="1"/>
          </p:cNvSpPr>
          <p:nvPr>
            <p:ph idx="1"/>
          </p:nvPr>
        </p:nvSpPr>
        <p:spPr/>
        <p:txBody>
          <a:bodyPr/>
          <a:lstStyle/>
          <a:p>
            <a:r>
              <a:rPr kumimoji="1" lang="en-US" altLang="zh-CN" sz="3200" dirty="0"/>
              <a:t>Why </a:t>
            </a:r>
            <a:r>
              <a:rPr kumimoji="1" lang="en-US" altLang="zh-CN" sz="3200" dirty="0" smtClean="0"/>
              <a:t>localization performance </a:t>
            </a:r>
            <a:r>
              <a:rPr kumimoji="1" lang="en-US" altLang="zh-CN" sz="3200" dirty="0"/>
              <a:t>inside a single </a:t>
            </a:r>
            <a:r>
              <a:rPr kumimoji="1" lang="en-US" altLang="zh-CN" sz="3200" dirty="0" smtClean="0"/>
              <a:t>room not as good as between different rooms?</a:t>
            </a:r>
            <a:endParaRPr lang="en-US" altLang="zh-CN" dirty="0" smtClean="0"/>
          </a:p>
          <a:p>
            <a:pPr lvl="1"/>
            <a:r>
              <a:rPr kumimoji="1" lang="en-US" altLang="zh-CN" sz="2800" dirty="0" smtClean="0"/>
              <a:t>Spectral Graph Partitioning (SGP)</a:t>
            </a:r>
          </a:p>
          <a:p>
            <a:endParaRPr kumimoji="1" lang="en-US" altLang="zh-CN" sz="3200" dirty="0"/>
          </a:p>
        </p:txBody>
      </p:sp>
      <p:graphicFrame>
        <p:nvGraphicFramePr>
          <p:cNvPr id="4" name="Object 3"/>
          <p:cNvGraphicFramePr>
            <a:graphicFrameLocks noChangeAspect="1"/>
          </p:cNvGraphicFramePr>
          <p:nvPr>
            <p:extLst>
              <p:ext uri="{D42A27DB-BD31-4B8C-83A1-F6EECF244321}">
                <p14:modId xmlns:p14="http://schemas.microsoft.com/office/powerpoint/2010/main" val="3526345972"/>
              </p:ext>
            </p:extLst>
          </p:nvPr>
        </p:nvGraphicFramePr>
        <p:xfrm>
          <a:off x="1682526" y="3938700"/>
          <a:ext cx="5599692" cy="1866564"/>
        </p:xfrm>
        <a:graphic>
          <a:graphicData uri="http://schemas.openxmlformats.org/presentationml/2006/ole">
            <mc:AlternateContent xmlns:mc="http://schemas.openxmlformats.org/markup-compatibility/2006">
              <mc:Choice xmlns:v="urn:schemas-microsoft-com:vml" Requires="v">
                <p:oleObj spid="_x0000_s7173" name="Equation" r:id="rId4" imgW="2590560" imgH="863280" progId="Equation.DSMT4">
                  <p:embed/>
                </p:oleObj>
              </mc:Choice>
              <mc:Fallback>
                <p:oleObj name="Equation" r:id="rId4" imgW="2590560" imgH="863280" progId="Equation.DSMT4">
                  <p:embed/>
                  <p:pic>
                    <p:nvPicPr>
                      <p:cNvPr id="0" name=""/>
                      <p:cNvPicPr/>
                      <p:nvPr/>
                    </p:nvPicPr>
                    <p:blipFill>
                      <a:blip r:embed="rId5"/>
                      <a:stretch>
                        <a:fillRect/>
                      </a:stretch>
                    </p:blipFill>
                    <p:spPr>
                      <a:xfrm>
                        <a:off x="1682526" y="3938700"/>
                        <a:ext cx="5599692" cy="1866564"/>
                      </a:xfrm>
                      <a:prstGeom prst="rect">
                        <a:avLst/>
                      </a:prstGeom>
                    </p:spPr>
                  </p:pic>
                </p:oleObj>
              </mc:Fallback>
            </mc:AlternateContent>
          </a:graphicData>
        </a:graphic>
      </p:graphicFrame>
    </p:spTree>
    <p:extLst>
      <p:ext uri="{BB962C8B-B14F-4D97-AF65-F5344CB8AC3E}">
        <p14:creationId xmlns:p14="http://schemas.microsoft.com/office/powerpoint/2010/main" val="411244680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rotWithShape="1">
          <a:blip r:embed="rId3" cstate="email">
            <a:extLst>
              <a:ext uri="{28A0092B-C50C-407E-A947-70E740481C1C}">
                <a14:useLocalDpi xmlns:a14="http://schemas.microsoft.com/office/drawing/2010/main" val="0"/>
              </a:ext>
            </a:extLst>
          </a:blip>
          <a:srcRect l="25246" t="3907" r="25246" b="3907"/>
          <a:stretch/>
        </p:blipFill>
        <p:spPr bwMode="auto">
          <a:xfrm>
            <a:off x="4732067" y="1412776"/>
            <a:ext cx="4411933" cy="4032448"/>
          </a:xfrm>
          <a:prstGeom prst="rect">
            <a:avLst/>
          </a:prstGeom>
          <a:noFill/>
          <a:ln>
            <a:noFill/>
          </a:ln>
          <a:extLst>
            <a:ext uri="{53640926-AAD7-44D8-BBD7-CCE9431645EC}">
              <a14:shadowObscured xmlns:a14="http://schemas.microsoft.com/office/drawing/2010/main"/>
            </a:ext>
          </a:extLst>
        </p:spPr>
      </p:pic>
      <p:pic>
        <p:nvPicPr>
          <p:cNvPr id="5" name="Picture 4"/>
          <p:cNvPicPr/>
          <p:nvPr/>
        </p:nvPicPr>
        <p:blipFill rotWithShape="1">
          <a:blip r:embed="rId4" cstate="email">
            <a:extLst>
              <a:ext uri="{28A0092B-C50C-407E-A947-70E740481C1C}">
                <a14:useLocalDpi xmlns:a14="http://schemas.microsoft.com/office/drawing/2010/main" val="0"/>
              </a:ext>
            </a:extLst>
          </a:blip>
          <a:srcRect l="22317" t="3990" r="20911" b="3990"/>
          <a:stretch/>
        </p:blipFill>
        <p:spPr bwMode="auto">
          <a:xfrm>
            <a:off x="-172952" y="1335756"/>
            <a:ext cx="5274907" cy="418648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790193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Outline</a:t>
            </a:r>
            <a:endParaRPr kumimoji="1" lang="zh-CN" altLang="en-US" dirty="0"/>
          </a:p>
        </p:txBody>
      </p:sp>
      <p:sp>
        <p:nvSpPr>
          <p:cNvPr id="3" name="内容占位符 2"/>
          <p:cNvSpPr>
            <a:spLocks noGrp="1"/>
          </p:cNvSpPr>
          <p:nvPr>
            <p:ph idx="1"/>
          </p:nvPr>
        </p:nvSpPr>
        <p:spPr/>
        <p:txBody>
          <a:bodyPr/>
          <a:lstStyle/>
          <a:p>
            <a:r>
              <a:rPr kumimoji="1" lang="en-US" altLang="zh-CN" sz="2800" dirty="0" smtClean="0"/>
              <a:t>1. Background</a:t>
            </a:r>
          </a:p>
          <a:p>
            <a:endParaRPr kumimoji="1" lang="en-US" altLang="zh-CN" dirty="0"/>
          </a:p>
          <a:p>
            <a:r>
              <a:rPr kumimoji="1" lang="en-US" altLang="zh-CN" sz="2800" dirty="0" smtClean="0"/>
              <a:t>2. RADAR</a:t>
            </a:r>
          </a:p>
          <a:p>
            <a:r>
              <a:rPr kumimoji="1" lang="en-US" altLang="zh-CN" dirty="0" smtClean="0"/>
              <a:t>1) NNSS/NNSS-AVG</a:t>
            </a:r>
          </a:p>
          <a:p>
            <a:r>
              <a:rPr kumimoji="1" lang="en-US" altLang="zh-CN" dirty="0" smtClean="0"/>
              <a:t>2) Viterbi-like Algorithm</a:t>
            </a:r>
          </a:p>
          <a:p>
            <a:endParaRPr kumimoji="1" lang="en-US" altLang="zh-CN" dirty="0"/>
          </a:p>
          <a:p>
            <a:r>
              <a:rPr kumimoji="1" lang="en-US" altLang="zh-CN" sz="2800" dirty="0" smtClean="0"/>
              <a:t>3. HMM-based Algorithm</a:t>
            </a:r>
          </a:p>
          <a:p>
            <a:r>
              <a:rPr kumimoji="1" lang="en-US" altLang="zh-CN" dirty="0" smtClean="0"/>
              <a:t>1) Modeling</a:t>
            </a:r>
          </a:p>
          <a:p>
            <a:r>
              <a:rPr kumimoji="1" lang="en-US" altLang="zh-CN" dirty="0" smtClean="0"/>
              <a:t>2) Simulation</a:t>
            </a:r>
          </a:p>
          <a:p>
            <a:endParaRPr kumimoji="1" lang="zh-CN" altLang="en-US" dirty="0"/>
          </a:p>
        </p:txBody>
      </p:sp>
    </p:spTree>
    <p:extLst>
      <p:ext uri="{BB962C8B-B14F-4D97-AF65-F5344CB8AC3E}">
        <p14:creationId xmlns:p14="http://schemas.microsoft.com/office/powerpoint/2010/main" val="8699433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altLang="zh-CN" dirty="0" smtClean="0"/>
              <a:t>THANK YOU!</a:t>
            </a:r>
            <a:endParaRPr lang="zh-CN" altLang="en-US" dirty="0"/>
          </a:p>
        </p:txBody>
      </p:sp>
      <p:sp>
        <p:nvSpPr>
          <p:cNvPr id="5" name="Subtitle 4"/>
          <p:cNvSpPr>
            <a:spLocks noGrp="1"/>
          </p:cNvSpPr>
          <p:nvPr>
            <p:ph type="subTitle" idx="1"/>
          </p:nvPr>
        </p:nvSpPr>
        <p:spPr/>
        <p:txBody>
          <a:bodyPr/>
          <a:lstStyle/>
          <a:p>
            <a:endParaRPr lang="zh-CN" altLang="en-US" dirty="0"/>
          </a:p>
        </p:txBody>
      </p:sp>
    </p:spTree>
    <p:extLst>
      <p:ext uri="{BB962C8B-B14F-4D97-AF65-F5344CB8AC3E}">
        <p14:creationId xmlns:p14="http://schemas.microsoft.com/office/powerpoint/2010/main" val="75047560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Outline</a:t>
            </a:r>
            <a:endParaRPr kumimoji="1" lang="zh-CN" altLang="en-US" dirty="0"/>
          </a:p>
        </p:txBody>
      </p:sp>
      <p:sp>
        <p:nvSpPr>
          <p:cNvPr id="3" name="内容占位符 2"/>
          <p:cNvSpPr>
            <a:spLocks noGrp="1"/>
          </p:cNvSpPr>
          <p:nvPr>
            <p:ph idx="1"/>
          </p:nvPr>
        </p:nvSpPr>
        <p:spPr/>
        <p:txBody>
          <a:bodyPr/>
          <a:lstStyle/>
          <a:p>
            <a:r>
              <a:rPr kumimoji="1" lang="en-US" altLang="zh-CN" sz="2800" dirty="0" smtClean="0">
                <a:solidFill>
                  <a:schemeClr val="tx2"/>
                </a:solidFill>
              </a:rPr>
              <a:t>1. Background</a:t>
            </a:r>
          </a:p>
          <a:p>
            <a:endParaRPr kumimoji="1" lang="en-US" altLang="zh-CN" dirty="0"/>
          </a:p>
          <a:p>
            <a:r>
              <a:rPr kumimoji="1" lang="en-US" altLang="zh-CN" sz="2800" dirty="0" smtClean="0"/>
              <a:t>2. RADAR</a:t>
            </a:r>
          </a:p>
          <a:p>
            <a:r>
              <a:rPr kumimoji="1" lang="en-US" altLang="zh-CN" dirty="0" smtClean="0"/>
              <a:t>1) NNSS/NNSS-AVG</a:t>
            </a:r>
          </a:p>
          <a:p>
            <a:r>
              <a:rPr kumimoji="1" lang="en-US" altLang="zh-CN" dirty="0" smtClean="0"/>
              <a:t>2) Viterbi-like Algorithm</a:t>
            </a:r>
          </a:p>
          <a:p>
            <a:endParaRPr kumimoji="1" lang="en-US" altLang="zh-CN" dirty="0"/>
          </a:p>
          <a:p>
            <a:r>
              <a:rPr kumimoji="1" lang="en-US" altLang="zh-CN" sz="2800" dirty="0" smtClean="0"/>
              <a:t>3. HMM-based Algorithm</a:t>
            </a:r>
          </a:p>
          <a:p>
            <a:r>
              <a:rPr kumimoji="1" lang="en-US" altLang="zh-CN" dirty="0" smtClean="0"/>
              <a:t>1) Modeling</a:t>
            </a:r>
          </a:p>
          <a:p>
            <a:r>
              <a:rPr kumimoji="1" lang="en-US" altLang="zh-CN" dirty="0" smtClean="0"/>
              <a:t>2) Simulation</a:t>
            </a:r>
          </a:p>
          <a:p>
            <a:endParaRPr kumimoji="1" lang="zh-CN" altLang="en-US" dirty="0"/>
          </a:p>
        </p:txBody>
      </p:sp>
    </p:spTree>
    <p:extLst>
      <p:ext uri="{BB962C8B-B14F-4D97-AF65-F5344CB8AC3E}">
        <p14:creationId xmlns:p14="http://schemas.microsoft.com/office/powerpoint/2010/main" val="21148240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Background</a:t>
            </a:r>
            <a:endParaRPr kumimoji="1" lang="zh-CN" altLang="en-US" dirty="0"/>
          </a:p>
        </p:txBody>
      </p:sp>
      <p:sp>
        <p:nvSpPr>
          <p:cNvPr id="3" name="内容占位符 2"/>
          <p:cNvSpPr>
            <a:spLocks noGrp="1"/>
          </p:cNvSpPr>
          <p:nvPr>
            <p:ph idx="1"/>
          </p:nvPr>
        </p:nvSpPr>
        <p:spPr/>
        <p:txBody>
          <a:bodyPr>
            <a:normAutofit lnSpcReduction="10000"/>
          </a:bodyPr>
          <a:lstStyle/>
          <a:p>
            <a:r>
              <a:rPr kumimoji="1" lang="en-US" altLang="zh-CN" sz="2800" dirty="0" smtClean="0"/>
              <a:t>IR-based systems</a:t>
            </a:r>
          </a:p>
          <a:p>
            <a:r>
              <a:rPr kumimoji="1" lang="en-US" altLang="zh-CN" dirty="0" smtClean="0"/>
              <a:t>1. high installation and maintenance cost</a:t>
            </a:r>
          </a:p>
          <a:p>
            <a:r>
              <a:rPr kumimoji="1" lang="en-US" altLang="zh-CN" dirty="0" smtClean="0"/>
              <a:t>2. poor performance in the presence of sunlight</a:t>
            </a:r>
          </a:p>
          <a:p>
            <a:endParaRPr kumimoji="1" lang="en-US" altLang="zh-CN" dirty="0" smtClean="0"/>
          </a:p>
          <a:p>
            <a:r>
              <a:rPr kumimoji="1" lang="en-US" altLang="zh-CN" sz="2800" dirty="0" smtClean="0"/>
              <a:t>RF-based systems</a:t>
            </a:r>
          </a:p>
          <a:p>
            <a:endParaRPr kumimoji="1" lang="en-US" altLang="zh-CN" dirty="0"/>
          </a:p>
          <a:p>
            <a:r>
              <a:rPr kumimoji="1" lang="en-US" altLang="zh-CN" sz="2800" dirty="0" smtClean="0"/>
              <a:t>Cellular-based systems</a:t>
            </a:r>
          </a:p>
          <a:p>
            <a:r>
              <a:rPr kumimoji="1" lang="en-US" altLang="zh-CN" dirty="0" smtClean="0"/>
              <a:t>1. multiple reflections in indoor environment</a:t>
            </a:r>
          </a:p>
          <a:p>
            <a:r>
              <a:rPr kumimoji="1" lang="en-US" altLang="zh-CN" dirty="0" smtClean="0"/>
              <a:t>2. inability of off-the-shelf and inexpensive hardware</a:t>
            </a:r>
          </a:p>
          <a:p>
            <a:endParaRPr kumimoji="1" lang="en-US" altLang="zh-CN" dirty="0"/>
          </a:p>
          <a:p>
            <a:r>
              <a:rPr kumimoji="1" lang="en-US" altLang="zh-CN" sz="2800" dirty="0" smtClean="0"/>
              <a:t>Other systems: ultrasound, magnetic field, etc.</a:t>
            </a:r>
            <a:endParaRPr kumimoji="1" lang="zh-CN" altLang="en-US" sz="2800" dirty="0"/>
          </a:p>
        </p:txBody>
      </p:sp>
    </p:spTree>
    <p:extLst>
      <p:ext uri="{BB962C8B-B14F-4D97-AF65-F5344CB8AC3E}">
        <p14:creationId xmlns:p14="http://schemas.microsoft.com/office/powerpoint/2010/main" val="31615303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Outline</a:t>
            </a:r>
            <a:endParaRPr kumimoji="1" lang="zh-CN" altLang="en-US" dirty="0"/>
          </a:p>
        </p:txBody>
      </p:sp>
      <p:sp>
        <p:nvSpPr>
          <p:cNvPr id="3" name="内容占位符 2"/>
          <p:cNvSpPr>
            <a:spLocks noGrp="1"/>
          </p:cNvSpPr>
          <p:nvPr>
            <p:ph idx="1"/>
          </p:nvPr>
        </p:nvSpPr>
        <p:spPr/>
        <p:txBody>
          <a:bodyPr/>
          <a:lstStyle/>
          <a:p>
            <a:r>
              <a:rPr kumimoji="1" lang="en-US" altLang="zh-CN" sz="2800" dirty="0" smtClean="0"/>
              <a:t>1. Background</a:t>
            </a:r>
          </a:p>
          <a:p>
            <a:endParaRPr kumimoji="1" lang="en-US" altLang="zh-CN" dirty="0"/>
          </a:p>
          <a:p>
            <a:r>
              <a:rPr kumimoji="1" lang="en-US" altLang="zh-CN" sz="2800" dirty="0" smtClean="0">
                <a:solidFill>
                  <a:srgbClr val="D2533C"/>
                </a:solidFill>
              </a:rPr>
              <a:t>2. RADAR</a:t>
            </a:r>
          </a:p>
          <a:p>
            <a:r>
              <a:rPr kumimoji="1" lang="en-US" altLang="zh-CN" dirty="0" smtClean="0">
                <a:solidFill>
                  <a:srgbClr val="D2533C"/>
                </a:solidFill>
              </a:rPr>
              <a:t>1) NNSS/NNSS-AVG</a:t>
            </a:r>
          </a:p>
          <a:p>
            <a:r>
              <a:rPr kumimoji="1" lang="en-US" altLang="zh-CN" dirty="0" smtClean="0">
                <a:solidFill>
                  <a:srgbClr val="D2533C"/>
                </a:solidFill>
              </a:rPr>
              <a:t>2) Viterbi-like Algorithm</a:t>
            </a:r>
          </a:p>
          <a:p>
            <a:endParaRPr kumimoji="1" lang="en-US" altLang="zh-CN" dirty="0"/>
          </a:p>
          <a:p>
            <a:r>
              <a:rPr kumimoji="1" lang="en-US" altLang="zh-CN" sz="2800" dirty="0" smtClean="0"/>
              <a:t>3. HMM-based Algorithm</a:t>
            </a:r>
          </a:p>
          <a:p>
            <a:r>
              <a:rPr kumimoji="1" lang="en-US" altLang="zh-CN" dirty="0" smtClean="0"/>
              <a:t>1) Modeling</a:t>
            </a:r>
          </a:p>
          <a:p>
            <a:r>
              <a:rPr kumimoji="1" lang="en-US" altLang="zh-CN" dirty="0" smtClean="0"/>
              <a:t>2) Simulation</a:t>
            </a:r>
          </a:p>
          <a:p>
            <a:endParaRPr kumimoji="1" lang="zh-CN" altLang="en-US" dirty="0"/>
          </a:p>
        </p:txBody>
      </p:sp>
    </p:spTree>
    <p:extLst>
      <p:ext uri="{BB962C8B-B14F-4D97-AF65-F5344CB8AC3E}">
        <p14:creationId xmlns:p14="http://schemas.microsoft.com/office/powerpoint/2010/main" val="9695456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RADAR</a:t>
            </a:r>
            <a:endParaRPr kumimoji="1" lang="zh-CN" altLang="en-US" dirty="0"/>
          </a:p>
        </p:txBody>
      </p:sp>
      <p:sp>
        <p:nvSpPr>
          <p:cNvPr id="3" name="内容占位符 2"/>
          <p:cNvSpPr>
            <a:spLocks noGrp="1"/>
          </p:cNvSpPr>
          <p:nvPr>
            <p:ph idx="1"/>
          </p:nvPr>
        </p:nvSpPr>
        <p:spPr/>
        <p:txBody>
          <a:bodyPr>
            <a:normAutofit/>
          </a:bodyPr>
          <a:lstStyle/>
          <a:p>
            <a:r>
              <a:rPr kumimoji="1" lang="en-US" altLang="zh-CN" sz="3200" dirty="0" smtClean="0"/>
              <a:t>Advantages</a:t>
            </a:r>
          </a:p>
          <a:p>
            <a:r>
              <a:rPr kumimoji="1" lang="en-US" altLang="zh-CN" dirty="0" smtClean="0"/>
              <a:t>implemented purely in software.</a:t>
            </a:r>
          </a:p>
          <a:p>
            <a:r>
              <a:rPr kumimoji="1" lang="en-US" altLang="zh-CN" dirty="0" smtClean="0"/>
              <a:t>easily deployable over a standard WLAN.</a:t>
            </a:r>
          </a:p>
          <a:p>
            <a:endParaRPr kumimoji="1" lang="en-US" altLang="zh-CN" dirty="0"/>
          </a:p>
          <a:p>
            <a:r>
              <a:rPr kumimoji="1" lang="en-US" altLang="zh-CN" sz="3200" dirty="0" smtClean="0"/>
              <a:t>Fundamental idea</a:t>
            </a:r>
          </a:p>
          <a:p>
            <a:r>
              <a:rPr kumimoji="1" lang="en-US" altLang="zh-CN" dirty="0" smtClean="0"/>
              <a:t>received signal strength in an RF network is a function of the receiver’s location.</a:t>
            </a:r>
          </a:p>
          <a:p>
            <a:endParaRPr kumimoji="1" lang="en-US" altLang="zh-CN" dirty="0"/>
          </a:p>
        </p:txBody>
      </p:sp>
    </p:spTree>
    <p:extLst>
      <p:ext uri="{BB962C8B-B14F-4D97-AF65-F5344CB8AC3E}">
        <p14:creationId xmlns:p14="http://schemas.microsoft.com/office/powerpoint/2010/main" val="40645784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UC Davis\2013 Winter\ECS 257 Mobile Wireless Networks\Project\Wifi Localization\RSSI data\Floorplan.jpg"/>
          <p:cNvPicPr/>
          <p:nvPr/>
        </p:nvPicPr>
        <p:blipFill rotWithShape="1">
          <a:blip r:embed="rId3">
            <a:extLst>
              <a:ext uri="{28A0092B-C50C-407E-A947-70E740481C1C}">
                <a14:useLocalDpi xmlns:a14="http://schemas.microsoft.com/office/drawing/2010/main" val="0"/>
              </a:ext>
            </a:extLst>
          </a:blip>
          <a:srcRect r="3009" b="-206"/>
          <a:stretch/>
        </p:blipFill>
        <p:spPr bwMode="auto">
          <a:xfrm>
            <a:off x="817012" y="877669"/>
            <a:ext cx="7509817" cy="5168627"/>
          </a:xfrm>
          <a:prstGeom prst="rect">
            <a:avLst/>
          </a:prstGeom>
          <a:noFill/>
          <a:ln>
            <a:noFill/>
          </a:ln>
          <a:extLst>
            <a:ext uri="{53640926-AAD7-44D8-BBD7-CCE9431645EC}">
              <a14:shadowObscured xmlns:a14="http://schemas.microsoft.com/office/drawing/2010/main"/>
            </a:ext>
          </a:extLst>
        </p:spPr>
      </p:pic>
      <p:pic>
        <p:nvPicPr>
          <p:cNvPr id="16" name="Picture 15"/>
          <p:cNvPicPr/>
          <p:nvPr/>
        </p:nvPicPr>
        <p:blipFill rotWithShape="1">
          <a:blip r:embed="rId4"/>
          <a:srcRect l="28207" t="19344" r="28207" b="22998"/>
          <a:stretch/>
        </p:blipFill>
        <p:spPr bwMode="auto">
          <a:xfrm>
            <a:off x="251520" y="476672"/>
            <a:ext cx="8899388" cy="5760640"/>
          </a:xfrm>
          <a:prstGeom prst="rect">
            <a:avLst/>
          </a:prstGeom>
          <a:ln>
            <a:noFill/>
          </a:ln>
          <a:extLst>
            <a:ext uri="{53640926-AAD7-44D8-BBD7-CCE9431645EC}">
              <a14:shadowObscured xmlns:a14="http://schemas.microsoft.com/office/drawing/2010/main"/>
            </a:ext>
          </a:extLst>
        </p:spPr>
      </p:pic>
      <p:pic>
        <p:nvPicPr>
          <p:cNvPr id="17" name="Picture 16"/>
          <p:cNvPicPr/>
          <p:nvPr/>
        </p:nvPicPr>
        <p:blipFill rotWithShape="1">
          <a:blip r:embed="rId5"/>
          <a:srcRect l="30261" t="23172" r="30261" b="23172"/>
          <a:stretch/>
        </p:blipFill>
        <p:spPr bwMode="auto">
          <a:xfrm>
            <a:off x="332099" y="658655"/>
            <a:ext cx="8738229" cy="5811418"/>
          </a:xfrm>
          <a:prstGeom prst="rect">
            <a:avLst/>
          </a:prstGeom>
          <a:ln>
            <a:noFill/>
          </a:ln>
          <a:extLst>
            <a:ext uri="{53640926-AAD7-44D8-BBD7-CCE9431645EC}">
              <a14:shadowObscured xmlns:a14="http://schemas.microsoft.com/office/drawing/2010/main"/>
            </a:ext>
          </a:extLst>
        </p:spPr>
      </p:pic>
      <p:pic>
        <p:nvPicPr>
          <p:cNvPr id="18" name="Picture 17"/>
          <p:cNvPicPr/>
          <p:nvPr/>
        </p:nvPicPr>
        <p:blipFill rotWithShape="1">
          <a:blip r:embed="rId6"/>
          <a:srcRect l="28096" t="19249" r="28096" b="23035"/>
          <a:stretch/>
        </p:blipFill>
        <p:spPr bwMode="auto">
          <a:xfrm>
            <a:off x="332099" y="512676"/>
            <a:ext cx="8824359" cy="5688632"/>
          </a:xfrm>
          <a:prstGeom prst="rect">
            <a:avLst/>
          </a:prstGeom>
          <a:ln>
            <a:noFill/>
          </a:ln>
          <a:extLst>
            <a:ext uri="{53640926-AAD7-44D8-BBD7-CCE9431645EC}">
              <a14:shadowObscured xmlns:a14="http://schemas.microsoft.com/office/drawing/2010/main"/>
            </a:ext>
          </a:extLst>
        </p:spPr>
      </p:pic>
      <p:pic>
        <p:nvPicPr>
          <p:cNvPr id="19" name="Picture 18"/>
          <p:cNvPicPr/>
          <p:nvPr/>
        </p:nvPicPr>
        <p:blipFill rotWithShape="1">
          <a:blip r:embed="rId7"/>
          <a:srcRect l="28096" t="19333" r="28096" b="23074"/>
          <a:stretch/>
        </p:blipFill>
        <p:spPr bwMode="auto">
          <a:xfrm>
            <a:off x="326711" y="524876"/>
            <a:ext cx="8785759" cy="5652080"/>
          </a:xfrm>
          <a:prstGeom prst="rect">
            <a:avLst/>
          </a:prstGeom>
          <a:ln>
            <a:noFill/>
          </a:ln>
          <a:extLst>
            <a:ext uri="{53640926-AAD7-44D8-BBD7-CCE9431645EC}">
              <a14:shadowObscured xmlns:a14="http://schemas.microsoft.com/office/drawing/2010/main"/>
            </a:ext>
          </a:extLst>
        </p:spPr>
      </p:pic>
      <p:pic>
        <p:nvPicPr>
          <p:cNvPr id="20" name="Picture 19"/>
          <p:cNvPicPr/>
          <p:nvPr/>
        </p:nvPicPr>
        <p:blipFill rotWithShape="1">
          <a:blip r:embed="rId8"/>
          <a:srcRect l="23851" t="15433" r="21861" b="15433"/>
          <a:stretch/>
        </p:blipFill>
        <p:spPr bwMode="auto">
          <a:xfrm>
            <a:off x="683568" y="908720"/>
            <a:ext cx="8407196" cy="523901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96434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2"/>
                                        </p:tgtEl>
                                        <p:attrNameLst>
                                          <p:attrName>style.visibility</p:attrName>
                                        </p:attrNameLst>
                                      </p:cBhvr>
                                      <p:to>
                                        <p:strVal val="hidden"/>
                                      </p:to>
                                    </p:set>
                                  </p:childTnLst>
                                </p:cTn>
                              </p:par>
                              <p:par>
                                <p:cTn id="12" presetID="10" presetClass="entr" presetSubtype="0" fill="hold"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6"/>
                                        </p:tgtEl>
                                        <p:attrNameLst>
                                          <p:attrName>style.visibility</p:attrName>
                                        </p:attrNameLst>
                                      </p:cBhvr>
                                      <p:to>
                                        <p:strVal val="hidden"/>
                                      </p:to>
                                    </p:set>
                                  </p:childTnLst>
                                </p:cTn>
                              </p:par>
                              <p:par>
                                <p:cTn id="19" presetID="10" presetClass="entr" presetSubtype="0"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xit" presetSubtype="0" fill="hold" nodeType="clickEffect">
                                  <p:stCondLst>
                                    <p:cond delay="0"/>
                                  </p:stCondLst>
                                  <p:childTnLst>
                                    <p:set>
                                      <p:cBhvr>
                                        <p:cTn id="25" dur="1" fill="hold">
                                          <p:stCondLst>
                                            <p:cond delay="0"/>
                                          </p:stCondLst>
                                        </p:cTn>
                                        <p:tgtEl>
                                          <p:spTgt spid="17"/>
                                        </p:tgtEl>
                                        <p:attrNameLst>
                                          <p:attrName>style.visibility</p:attrName>
                                        </p:attrNameLst>
                                      </p:cBhvr>
                                      <p:to>
                                        <p:strVal val="hidden"/>
                                      </p:to>
                                    </p:set>
                                  </p:childTnLst>
                                </p:cTn>
                              </p:par>
                              <p:par>
                                <p:cTn id="26" presetID="10" presetClass="entr" presetSubtype="0" fill="hold"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nodeType="clickEffect">
                                  <p:stCondLst>
                                    <p:cond delay="0"/>
                                  </p:stCondLst>
                                  <p:childTnLst>
                                    <p:set>
                                      <p:cBhvr>
                                        <p:cTn id="32" dur="1" fill="hold">
                                          <p:stCondLst>
                                            <p:cond delay="0"/>
                                          </p:stCondLst>
                                        </p:cTn>
                                        <p:tgtEl>
                                          <p:spTgt spid="18"/>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500"/>
                                        <p:tgtEl>
                                          <p:spTgt spid="19"/>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xit" presetSubtype="0" fill="hold" nodeType="clickEffect">
                                  <p:stCondLst>
                                    <p:cond delay="0"/>
                                  </p:stCondLst>
                                  <p:childTnLst>
                                    <p:set>
                                      <p:cBhvr>
                                        <p:cTn id="39" dur="1" fill="hold">
                                          <p:stCondLst>
                                            <p:cond delay="0"/>
                                          </p:stCondLst>
                                        </p:cTn>
                                        <p:tgtEl>
                                          <p:spTgt spid="19"/>
                                        </p:tgtEl>
                                        <p:attrNameLst>
                                          <p:attrName>style.visibility</p:attrName>
                                        </p:attrNameLst>
                                      </p:cBhvr>
                                      <p:to>
                                        <p:strVal val="hidden"/>
                                      </p:to>
                                    </p:set>
                                  </p:childTnLst>
                                </p:cTn>
                              </p:par>
                              <p:par>
                                <p:cTn id="40" presetID="10" presetClass="entr" presetSubtype="0" fill="hold"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RADAR</a:t>
            </a:r>
            <a:endParaRPr kumimoji="1" lang="zh-CN" altLang="en-US" dirty="0"/>
          </a:p>
        </p:txBody>
      </p:sp>
      <p:sp>
        <p:nvSpPr>
          <p:cNvPr id="3" name="内容占位符 2"/>
          <p:cNvSpPr>
            <a:spLocks noGrp="1"/>
          </p:cNvSpPr>
          <p:nvPr>
            <p:ph idx="1"/>
          </p:nvPr>
        </p:nvSpPr>
        <p:spPr>
          <a:xfrm>
            <a:off x="457199" y="1600200"/>
            <a:ext cx="8399417" cy="4876800"/>
          </a:xfrm>
        </p:spPr>
        <p:txBody>
          <a:bodyPr/>
          <a:lstStyle/>
          <a:p>
            <a:r>
              <a:rPr kumimoji="1" lang="en-US" altLang="zh-CN" sz="3200" dirty="0"/>
              <a:t>Implementation</a:t>
            </a:r>
          </a:p>
          <a:p>
            <a:r>
              <a:rPr kumimoji="1" lang="en-US" altLang="zh-CN" dirty="0" smtClean="0"/>
              <a:t>1. Offline phase</a:t>
            </a:r>
          </a:p>
          <a:p>
            <a:r>
              <a:rPr kumimoji="1" lang="en-US" altLang="zh-CN" dirty="0"/>
              <a:t>Radio </a:t>
            </a:r>
            <a:r>
              <a:rPr kumimoji="1" lang="en-US" altLang="zh-CN" dirty="0" smtClean="0"/>
              <a:t>Map – database of locations in the building and the received signal strength from the APs at these locations</a:t>
            </a:r>
          </a:p>
          <a:p>
            <a:r>
              <a:rPr kumimoji="1" lang="en-US" altLang="zh-CN" dirty="0" smtClean="0"/>
              <a:t>A typical entry – (x, y, d, ss</a:t>
            </a:r>
            <a:r>
              <a:rPr kumimoji="1" lang="en-US" altLang="zh-CN" baseline="-25000" dirty="0" smtClean="0"/>
              <a:t>1</a:t>
            </a:r>
            <a:r>
              <a:rPr kumimoji="1" lang="en-US" altLang="zh-CN" dirty="0" smtClean="0"/>
              <a:t>, ss</a:t>
            </a:r>
            <a:r>
              <a:rPr kumimoji="1" lang="en-US" altLang="zh-CN" baseline="-25000" dirty="0" smtClean="0"/>
              <a:t>2</a:t>
            </a:r>
            <a:r>
              <a:rPr kumimoji="1" lang="en-US" altLang="zh-CN" dirty="0" smtClean="0"/>
              <a:t>, ss</a:t>
            </a:r>
            <a:r>
              <a:rPr kumimoji="1" lang="en-US" altLang="zh-CN" baseline="-25000" dirty="0" smtClean="0"/>
              <a:t>3</a:t>
            </a:r>
            <a:r>
              <a:rPr kumimoji="1" lang="en-US" altLang="zh-CN" dirty="0" smtClean="0"/>
              <a:t>, ss</a:t>
            </a:r>
            <a:r>
              <a:rPr kumimoji="1" lang="en-US" altLang="zh-CN" baseline="-25000" dirty="0" smtClean="0"/>
              <a:t>4</a:t>
            </a:r>
            <a:r>
              <a:rPr kumimoji="1" lang="en-US" altLang="zh-CN" dirty="0" smtClean="0"/>
              <a:t>, ss</a:t>
            </a:r>
            <a:r>
              <a:rPr kumimoji="1" lang="en-US" altLang="zh-CN" baseline="-25000" dirty="0" smtClean="0"/>
              <a:t>5</a:t>
            </a:r>
            <a:r>
              <a:rPr kumimoji="1" lang="en-US" altLang="zh-CN" dirty="0" smtClean="0"/>
              <a:t>)</a:t>
            </a:r>
            <a:endParaRPr kumimoji="1" lang="en-US" altLang="zh-CN" dirty="0"/>
          </a:p>
          <a:p>
            <a:pPr marL="0" indent="0">
              <a:buNone/>
            </a:pPr>
            <a:endParaRPr kumimoji="1" lang="en-US" altLang="zh-CN" dirty="0"/>
          </a:p>
          <a:p>
            <a:r>
              <a:rPr kumimoji="1" lang="en-US" altLang="zh-CN" dirty="0" smtClean="0"/>
              <a:t>2. Online phase</a:t>
            </a:r>
          </a:p>
          <a:p>
            <a:r>
              <a:rPr kumimoji="1" lang="en-US" altLang="zh-CN" dirty="0" smtClean="0"/>
              <a:t>Basic algorithm: nearest neighbor in signal space (NNSS)</a:t>
            </a:r>
          </a:p>
          <a:p>
            <a:r>
              <a:rPr kumimoji="1" lang="en-US" altLang="zh-CN" dirty="0" smtClean="0"/>
              <a:t>Euclidean distance between {</a:t>
            </a:r>
            <a:r>
              <a:rPr kumimoji="1" lang="en-US" altLang="zh-CN" dirty="0" err="1" smtClean="0"/>
              <a:t>ss</a:t>
            </a:r>
            <a:r>
              <a:rPr kumimoji="1" lang="en-US" altLang="zh-CN" baseline="-25000" dirty="0" err="1" smtClean="0"/>
              <a:t>i</a:t>
            </a:r>
            <a:r>
              <a:rPr kumimoji="1" lang="en-US" altLang="zh-CN" dirty="0" smtClean="0"/>
              <a:t>} and {</a:t>
            </a:r>
            <a:r>
              <a:rPr kumimoji="1" lang="en-US" altLang="zh-CN" dirty="0" err="1" smtClean="0"/>
              <a:t>ss’</a:t>
            </a:r>
            <a:r>
              <a:rPr kumimoji="1" lang="en-US" altLang="zh-CN" baseline="-25000" dirty="0" err="1" smtClean="0"/>
              <a:t>i</a:t>
            </a:r>
            <a:r>
              <a:rPr kumimoji="1" lang="en-US" altLang="zh-CN" dirty="0" smtClean="0"/>
              <a:t>} for </a:t>
            </a:r>
            <a:r>
              <a:rPr kumimoji="1" lang="en-US" altLang="zh-CN" dirty="0" err="1" smtClean="0"/>
              <a:t>i</a:t>
            </a:r>
            <a:r>
              <a:rPr kumimoji="1" lang="en-US" altLang="zh-CN" dirty="0" smtClean="0"/>
              <a:t> from 1 to 5</a:t>
            </a:r>
          </a:p>
          <a:p>
            <a:r>
              <a:rPr kumimoji="1" lang="en-US" altLang="zh-CN" dirty="0" smtClean="0"/>
              <a:t>Variant: NNSS-AVG. </a:t>
            </a:r>
            <a:endParaRPr kumimoji="1" lang="zh-CN" altLang="en-US" dirty="0"/>
          </a:p>
        </p:txBody>
      </p:sp>
    </p:spTree>
    <p:extLst>
      <p:ext uri="{BB962C8B-B14F-4D97-AF65-F5344CB8AC3E}">
        <p14:creationId xmlns:p14="http://schemas.microsoft.com/office/powerpoint/2010/main" val="38225735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RADAR: </a:t>
            </a:r>
            <a:r>
              <a:rPr kumimoji="1" lang="en-US" altLang="zh-CN" dirty="0"/>
              <a:t>Viterbi-like Algorithm</a:t>
            </a:r>
          </a:p>
        </p:txBody>
      </p:sp>
      <p:sp>
        <p:nvSpPr>
          <p:cNvPr id="3" name="内容占位符 2"/>
          <p:cNvSpPr>
            <a:spLocks noGrp="1"/>
          </p:cNvSpPr>
          <p:nvPr>
            <p:ph idx="1"/>
          </p:nvPr>
        </p:nvSpPr>
        <p:spPr/>
        <p:txBody>
          <a:bodyPr>
            <a:normAutofit/>
          </a:bodyPr>
          <a:lstStyle/>
          <a:p>
            <a:r>
              <a:rPr kumimoji="1" lang="en-US" altLang="zh-CN" dirty="0" smtClean="0"/>
              <a:t>Static locating: NNSS and NNSS-AVG</a:t>
            </a:r>
          </a:p>
          <a:p>
            <a:r>
              <a:rPr kumimoji="1" lang="en-US" altLang="zh-CN" dirty="0" smtClean="0"/>
              <a:t>Tracking: Viterbi-like Algorithm</a:t>
            </a:r>
          </a:p>
          <a:p>
            <a:pPr marL="0" indent="0">
              <a:buNone/>
            </a:pPr>
            <a:endParaRPr kumimoji="1" lang="en-US" altLang="zh-CN" dirty="0" smtClean="0"/>
          </a:p>
          <a:p>
            <a:r>
              <a:rPr kumimoji="1" lang="en-US" altLang="zh-CN" dirty="0"/>
              <a:t>Intuition:</a:t>
            </a:r>
          </a:p>
          <a:p>
            <a:r>
              <a:rPr kumimoji="1" lang="en-US" altLang="zh-CN" dirty="0"/>
              <a:t>A mobile user cannot “jump” over a large distance in a short </a:t>
            </a:r>
            <a:r>
              <a:rPr kumimoji="1" lang="en-US" altLang="zh-CN" dirty="0" smtClean="0"/>
              <a:t>time (i.e. between two measuring instants).</a:t>
            </a:r>
            <a:endParaRPr kumimoji="1" lang="en-US" altLang="zh-CN" dirty="0"/>
          </a:p>
          <a:p>
            <a:endParaRPr kumimoji="1" lang="en-US" altLang="zh-CN" dirty="0" smtClean="0"/>
          </a:p>
          <a:p>
            <a:r>
              <a:rPr kumimoji="1" lang="en-US" altLang="zh-CN" dirty="0" smtClean="0"/>
              <a:t>Basic principle: </a:t>
            </a:r>
          </a:p>
          <a:p>
            <a:r>
              <a:rPr kumimoji="1" lang="en-US" altLang="zh-CN" dirty="0" smtClean="0"/>
              <a:t>Consider location information from the past</a:t>
            </a:r>
            <a:endParaRPr kumimoji="1" lang="en-US" altLang="zh-CN" dirty="0"/>
          </a:p>
          <a:p>
            <a:r>
              <a:rPr kumimoji="1" lang="en-US" altLang="zh-CN" dirty="0"/>
              <a:t>C</a:t>
            </a:r>
            <a:r>
              <a:rPr kumimoji="1" lang="en-US" altLang="zh-CN" dirty="0" smtClean="0"/>
              <a:t>omplement signal strength information with physical contiguity constraint.</a:t>
            </a:r>
          </a:p>
          <a:p>
            <a:endParaRPr kumimoji="1" lang="en-US" altLang="zh-CN" dirty="0"/>
          </a:p>
          <a:p>
            <a:endParaRPr kumimoji="1" lang="zh-CN" altLang="en-US" dirty="0"/>
          </a:p>
        </p:txBody>
      </p:sp>
    </p:spTree>
    <p:extLst>
      <p:ext uri="{BB962C8B-B14F-4D97-AF65-F5344CB8AC3E}">
        <p14:creationId xmlns:p14="http://schemas.microsoft.com/office/powerpoint/2010/main" val="374597678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清晰">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清晰.thmx</Template>
  <TotalTime>713</TotalTime>
  <Words>2046</Words>
  <Application>Microsoft Office PowerPoint</Application>
  <PresentationFormat>On-screen Show (4:3)</PresentationFormat>
  <Paragraphs>179</Paragraphs>
  <Slides>20</Slides>
  <Notes>20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2" baseType="lpstr">
      <vt:lpstr>清晰</vt:lpstr>
      <vt:lpstr>Equation</vt:lpstr>
      <vt:lpstr>Indoor locating and tracking</vt:lpstr>
      <vt:lpstr>Outline</vt:lpstr>
      <vt:lpstr>Outline</vt:lpstr>
      <vt:lpstr>Background</vt:lpstr>
      <vt:lpstr>Outline</vt:lpstr>
      <vt:lpstr>RADAR</vt:lpstr>
      <vt:lpstr>PowerPoint Presentation</vt:lpstr>
      <vt:lpstr>RADAR</vt:lpstr>
      <vt:lpstr>RADAR: Viterbi-like Algorithm</vt:lpstr>
      <vt:lpstr>RADAR: Viterbi-like Algorithm</vt:lpstr>
      <vt:lpstr>Outline</vt:lpstr>
      <vt:lpstr>HMM-based Algorithm</vt:lpstr>
      <vt:lpstr>HMM-based Algorithm: Modeling</vt:lpstr>
      <vt:lpstr>PowerPoint Presentation</vt:lpstr>
      <vt:lpstr>HMM-based Algorithm: Modeling</vt:lpstr>
      <vt:lpstr>HMM-based Algorithm: Simulation</vt:lpstr>
      <vt:lpstr>PowerPoint Presentation</vt:lpstr>
      <vt:lpstr>HMM-based Algorithm: Simulation</vt:lpstr>
      <vt:lpstr>PowerPoint Presentation</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Indoor locating and tracking</dc:title>
  <dc:creator>Kun Wang</dc:creator>
  <cp:lastModifiedBy>wuwenhao</cp:lastModifiedBy>
  <cp:revision>81</cp:revision>
  <dcterms:created xsi:type="dcterms:W3CDTF">2013-03-22T01:21:50Z</dcterms:created>
  <dcterms:modified xsi:type="dcterms:W3CDTF">2013-03-23T00:42:07Z</dcterms:modified>
</cp:coreProperties>
</file>

<file path=docProps/thumbnail.jpeg>
</file>